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Merriweather Light"/>
      <p:regular r:id="rId49"/>
      <p:bold r:id="rId50"/>
      <p:italic r:id="rId51"/>
      <p:boldItalic r:id="rId52"/>
    </p:embeddedFont>
    <p:embeddedFont>
      <p:font typeface="Palatino Linotype"/>
      <p:regular r:id="rId53"/>
      <p:bold r:id="rId54"/>
      <p:italic r:id="rId55"/>
      <p:boldItalic r:id="rId56"/>
    </p:embeddedFont>
    <p:embeddedFont>
      <p:font typeface="Merriweather"/>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Merriweather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erriweather-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Light-italic.fntdata"/><Relationship Id="rId50" Type="http://schemas.openxmlformats.org/officeDocument/2006/relationships/font" Target="fonts/MerriweatherLight-bold.fntdata"/><Relationship Id="rId53" Type="http://schemas.openxmlformats.org/officeDocument/2006/relationships/font" Target="fonts/PalatinoLinotype-regular.fntdata"/><Relationship Id="rId52" Type="http://schemas.openxmlformats.org/officeDocument/2006/relationships/font" Target="fonts/MerriweatherLight-boldItalic.fntdata"/><Relationship Id="rId11" Type="http://schemas.openxmlformats.org/officeDocument/2006/relationships/slide" Target="slides/slide6.xml"/><Relationship Id="rId55" Type="http://schemas.openxmlformats.org/officeDocument/2006/relationships/font" Target="fonts/PalatinoLinotype-italic.fntdata"/><Relationship Id="rId10" Type="http://schemas.openxmlformats.org/officeDocument/2006/relationships/slide" Target="slides/slide5.xml"/><Relationship Id="rId54" Type="http://schemas.openxmlformats.org/officeDocument/2006/relationships/font" Target="fonts/PalatinoLinotype-bold.fntdata"/><Relationship Id="rId13" Type="http://schemas.openxmlformats.org/officeDocument/2006/relationships/slide" Target="slides/slide8.xml"/><Relationship Id="rId57" Type="http://schemas.openxmlformats.org/officeDocument/2006/relationships/font" Target="fonts/Merriweather-regular.fntdata"/><Relationship Id="rId12" Type="http://schemas.openxmlformats.org/officeDocument/2006/relationships/slide" Target="slides/slide7.xml"/><Relationship Id="rId56" Type="http://schemas.openxmlformats.org/officeDocument/2006/relationships/font" Target="fonts/PalatinoLinotype-boldItalic.fntdata"/><Relationship Id="rId15" Type="http://schemas.openxmlformats.org/officeDocument/2006/relationships/slide" Target="slides/slide10.xml"/><Relationship Id="rId59" Type="http://schemas.openxmlformats.org/officeDocument/2006/relationships/font" Target="fonts/Merriweather-italic.fntdata"/><Relationship Id="rId14" Type="http://schemas.openxmlformats.org/officeDocument/2006/relationships/slide" Target="slides/slide9.xml"/><Relationship Id="rId58" Type="http://schemas.openxmlformats.org/officeDocument/2006/relationships/font" Target="fonts/Merriweather-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50e5a69a5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50e5a69a5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0c28ee37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0c28ee37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70c28ee37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70c28ee37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0c28ee3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0c28ee3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70c28ee37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70c28ee37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70c28ee377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0c28ee377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0c28ee37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0c28ee37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70c28ee377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70c28ee377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70c28ee377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70c28ee377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70c28ee377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70c28ee377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70c28ee377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0c28ee377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0c28ee377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0c28ee37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70c28ee37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70c28ee37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0c28ee37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0c28ee37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70c28ee37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70c28ee37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70c28ee37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0c28ee37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70c28ee37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0c28ee37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0c28ee37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0c28ee37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0c28ee377_1_22: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70c28ee377_1_22: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0c28ee377_1_39: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70c28ee377_1_39: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0c28ee377_1_51: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70c28ee377_1_51: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70c28ee377_1_56: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70c28ee377_1_56: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0c28ee37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0c28ee37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70c28ee377_1_62: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70c28ee377_1_62: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70c28ee377_1_123: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70c28ee377_1_123: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70c28ee377_1_132: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70c28ee377_1_132: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70c28ee377_1_141:notes"/>
          <p:cNvSpPr txBox="1"/>
          <p:nvPr>
            <p:ph idx="1" type="body"/>
          </p:nvPr>
        </p:nvSpPr>
        <p:spPr>
          <a:xfrm>
            <a:off x="685008" y="4342601"/>
            <a:ext cx="5487900" cy="41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70c28ee377_1_141:notes"/>
          <p:cNvSpPr/>
          <p:nvPr>
            <p:ph idx="2" type="sldImg"/>
          </p:nvPr>
        </p:nvSpPr>
        <p:spPr>
          <a:xfrm>
            <a:off x="104105" y="688196"/>
            <a:ext cx="6651600" cy="342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70c28ee377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70c28ee37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70c28ee37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70c28ee37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70c28ee377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70c28ee377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0c28ee37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0c28ee37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70c28ee37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0c28ee37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70c28ee37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70c28ee37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70c28ee377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0c28ee377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70c28ee37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70c28ee37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70c28ee377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70c28ee377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70c28ee377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70c28ee377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70c28ee37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70c28ee37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70c28ee37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70c28ee37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70c28ee37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70c28ee37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70c28ee377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0c28ee377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0c28ee377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0c28ee377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70c28ee37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0c28ee37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gelijking" type="twoTxTwoObj">
  <p:cSld name="TWO_OBJECTS_WITH_TEXT">
    <p:spTree>
      <p:nvGrpSpPr>
        <p:cNvPr id="50" name="Shape 50"/>
        <p:cNvGrpSpPr/>
        <p:nvPr/>
      </p:nvGrpSpPr>
      <p:grpSpPr>
        <a:xfrm>
          <a:off x="0" y="0"/>
          <a:ext cx="0" cy="0"/>
          <a:chOff x="0" y="0"/>
          <a:chExt cx="0" cy="0"/>
        </a:xfrm>
      </p:grpSpPr>
      <p:sp>
        <p:nvSpPr>
          <p:cNvPr id="51" name="Google Shape;51;p13"/>
          <p:cNvSpPr txBox="1"/>
          <p:nvPr>
            <p:ph type="title"/>
          </p:nvPr>
        </p:nvSpPr>
        <p:spPr>
          <a:xfrm>
            <a:off x="629842" y="273844"/>
            <a:ext cx="7886700" cy="9942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2" name="Google Shape;52;p13"/>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rtl="0" algn="l">
              <a:spcBef>
                <a:spcPts val="453"/>
              </a:spcBef>
              <a:spcAft>
                <a:spcPts val="0"/>
              </a:spcAft>
              <a:buClr>
                <a:schemeClr val="dk1"/>
              </a:buClr>
              <a:buSzPts val="2263"/>
              <a:buFont typeface="Helvetica Neue"/>
              <a:buNone/>
              <a:defRPr b="1" sz="2263"/>
            </a:lvl1pPr>
            <a:lvl2pPr indent="-228600" lvl="1" marL="914400" rtl="0" algn="l">
              <a:spcBef>
                <a:spcPts val="377"/>
              </a:spcBef>
              <a:spcAft>
                <a:spcPts val="0"/>
              </a:spcAft>
              <a:buClr>
                <a:schemeClr val="dk1"/>
              </a:buClr>
              <a:buSzPts val="1886"/>
              <a:buFont typeface="Helvetica Neue"/>
              <a:buNone/>
              <a:defRPr b="1" sz="1886"/>
            </a:lvl2pPr>
            <a:lvl3pPr indent="-228600" lvl="2" marL="1371600" rtl="0" algn="l">
              <a:spcBef>
                <a:spcPts val="339"/>
              </a:spcBef>
              <a:spcAft>
                <a:spcPts val="0"/>
              </a:spcAft>
              <a:buClr>
                <a:schemeClr val="dk1"/>
              </a:buClr>
              <a:buSzPts val="1697"/>
              <a:buFont typeface="Helvetica Neue"/>
              <a:buNone/>
              <a:defRPr b="1" sz="1696"/>
            </a:lvl3pPr>
            <a:lvl4pPr indent="-228600" lvl="3" marL="1828800" rtl="0" algn="l">
              <a:spcBef>
                <a:spcPts val="302"/>
              </a:spcBef>
              <a:spcAft>
                <a:spcPts val="0"/>
              </a:spcAft>
              <a:buClr>
                <a:schemeClr val="dk1"/>
              </a:buClr>
              <a:buSzPts val="1509"/>
              <a:buFont typeface="Helvetica Neue"/>
              <a:buNone/>
              <a:defRPr b="1" sz="1509"/>
            </a:lvl4pPr>
            <a:lvl5pPr indent="-228600" lvl="4" marL="2286000" rtl="0" algn="l">
              <a:spcBef>
                <a:spcPts val="302"/>
              </a:spcBef>
              <a:spcAft>
                <a:spcPts val="0"/>
              </a:spcAft>
              <a:buClr>
                <a:schemeClr val="dk1"/>
              </a:buClr>
              <a:buSzPts val="1509"/>
              <a:buFont typeface="Helvetica Neue"/>
              <a:buNone/>
              <a:defRPr b="1" sz="1509"/>
            </a:lvl5pPr>
            <a:lvl6pPr indent="-228600" lvl="5" marL="2743200" rtl="0" algn="l">
              <a:spcBef>
                <a:spcPts val="302"/>
              </a:spcBef>
              <a:spcAft>
                <a:spcPts val="0"/>
              </a:spcAft>
              <a:buClr>
                <a:schemeClr val="lt1"/>
              </a:buClr>
              <a:buSzPts val="1509"/>
              <a:buFont typeface="Helvetica Neue"/>
              <a:buNone/>
              <a:defRPr b="1" sz="1509"/>
            </a:lvl6pPr>
            <a:lvl7pPr indent="-228600" lvl="6" marL="3200400" rtl="0" algn="l">
              <a:spcBef>
                <a:spcPts val="302"/>
              </a:spcBef>
              <a:spcAft>
                <a:spcPts val="0"/>
              </a:spcAft>
              <a:buClr>
                <a:schemeClr val="lt1"/>
              </a:buClr>
              <a:buSzPts val="1509"/>
              <a:buFont typeface="Helvetica Neue"/>
              <a:buNone/>
              <a:defRPr b="1" sz="1509"/>
            </a:lvl7pPr>
            <a:lvl8pPr indent="-228600" lvl="7" marL="3657600" rtl="0" algn="l">
              <a:spcBef>
                <a:spcPts val="302"/>
              </a:spcBef>
              <a:spcAft>
                <a:spcPts val="0"/>
              </a:spcAft>
              <a:buClr>
                <a:schemeClr val="lt1"/>
              </a:buClr>
              <a:buSzPts val="1509"/>
              <a:buFont typeface="Helvetica Neue"/>
              <a:buNone/>
              <a:defRPr b="1" sz="1509"/>
            </a:lvl8pPr>
            <a:lvl9pPr indent="-228600" lvl="8" marL="4114800" rtl="0" algn="l">
              <a:spcBef>
                <a:spcPts val="302"/>
              </a:spcBef>
              <a:spcAft>
                <a:spcPts val="0"/>
              </a:spcAft>
              <a:buClr>
                <a:schemeClr val="lt1"/>
              </a:buClr>
              <a:buSzPts val="1509"/>
              <a:buFont typeface="Helvetica Neue"/>
              <a:buNone/>
              <a:defRPr b="1" sz="1509"/>
            </a:lvl9pPr>
          </a:lstStyle>
          <a:p/>
        </p:txBody>
      </p:sp>
      <p:sp>
        <p:nvSpPr>
          <p:cNvPr id="53" name="Google Shape;53;p13"/>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54" name="Google Shape;54;p13"/>
          <p:cNvSpPr txBox="1"/>
          <p:nvPr>
            <p:ph idx="3" type="body"/>
          </p:nvPr>
        </p:nvSpPr>
        <p:spPr>
          <a:xfrm>
            <a:off x="4629151" y="1260872"/>
            <a:ext cx="3887400" cy="618000"/>
          </a:xfrm>
          <a:prstGeom prst="rect">
            <a:avLst/>
          </a:prstGeom>
          <a:noFill/>
          <a:ln>
            <a:noFill/>
          </a:ln>
        </p:spPr>
        <p:txBody>
          <a:bodyPr anchorCtr="0" anchor="b" bIns="45700" lIns="91425" spcFirstLastPara="1" rIns="91425" wrap="square" tIns="45700">
            <a:noAutofit/>
          </a:bodyPr>
          <a:lstStyle>
            <a:lvl1pPr indent="-228600" lvl="0" marL="457200" rtl="0" algn="l">
              <a:spcBef>
                <a:spcPts val="453"/>
              </a:spcBef>
              <a:spcAft>
                <a:spcPts val="0"/>
              </a:spcAft>
              <a:buClr>
                <a:schemeClr val="dk1"/>
              </a:buClr>
              <a:buSzPts val="2263"/>
              <a:buFont typeface="Helvetica Neue"/>
              <a:buNone/>
              <a:defRPr b="1" sz="2263"/>
            </a:lvl1pPr>
            <a:lvl2pPr indent="-228600" lvl="1" marL="914400" rtl="0" algn="l">
              <a:spcBef>
                <a:spcPts val="377"/>
              </a:spcBef>
              <a:spcAft>
                <a:spcPts val="0"/>
              </a:spcAft>
              <a:buClr>
                <a:schemeClr val="dk1"/>
              </a:buClr>
              <a:buSzPts val="1886"/>
              <a:buFont typeface="Helvetica Neue"/>
              <a:buNone/>
              <a:defRPr b="1" sz="1886"/>
            </a:lvl2pPr>
            <a:lvl3pPr indent="-228600" lvl="2" marL="1371600" rtl="0" algn="l">
              <a:spcBef>
                <a:spcPts val="339"/>
              </a:spcBef>
              <a:spcAft>
                <a:spcPts val="0"/>
              </a:spcAft>
              <a:buClr>
                <a:schemeClr val="dk1"/>
              </a:buClr>
              <a:buSzPts val="1697"/>
              <a:buFont typeface="Helvetica Neue"/>
              <a:buNone/>
              <a:defRPr b="1" sz="1696"/>
            </a:lvl3pPr>
            <a:lvl4pPr indent="-228600" lvl="3" marL="1828800" rtl="0" algn="l">
              <a:spcBef>
                <a:spcPts val="302"/>
              </a:spcBef>
              <a:spcAft>
                <a:spcPts val="0"/>
              </a:spcAft>
              <a:buClr>
                <a:schemeClr val="dk1"/>
              </a:buClr>
              <a:buSzPts val="1509"/>
              <a:buFont typeface="Helvetica Neue"/>
              <a:buNone/>
              <a:defRPr b="1" sz="1509"/>
            </a:lvl4pPr>
            <a:lvl5pPr indent="-228600" lvl="4" marL="2286000" rtl="0" algn="l">
              <a:spcBef>
                <a:spcPts val="302"/>
              </a:spcBef>
              <a:spcAft>
                <a:spcPts val="0"/>
              </a:spcAft>
              <a:buClr>
                <a:schemeClr val="dk1"/>
              </a:buClr>
              <a:buSzPts val="1509"/>
              <a:buFont typeface="Helvetica Neue"/>
              <a:buNone/>
              <a:defRPr b="1" sz="1509"/>
            </a:lvl5pPr>
            <a:lvl6pPr indent="-228600" lvl="5" marL="2743200" rtl="0" algn="l">
              <a:spcBef>
                <a:spcPts val="302"/>
              </a:spcBef>
              <a:spcAft>
                <a:spcPts val="0"/>
              </a:spcAft>
              <a:buClr>
                <a:schemeClr val="lt1"/>
              </a:buClr>
              <a:buSzPts val="1509"/>
              <a:buFont typeface="Helvetica Neue"/>
              <a:buNone/>
              <a:defRPr b="1" sz="1509"/>
            </a:lvl6pPr>
            <a:lvl7pPr indent="-228600" lvl="6" marL="3200400" rtl="0" algn="l">
              <a:spcBef>
                <a:spcPts val="302"/>
              </a:spcBef>
              <a:spcAft>
                <a:spcPts val="0"/>
              </a:spcAft>
              <a:buClr>
                <a:schemeClr val="lt1"/>
              </a:buClr>
              <a:buSzPts val="1509"/>
              <a:buFont typeface="Helvetica Neue"/>
              <a:buNone/>
              <a:defRPr b="1" sz="1509"/>
            </a:lvl7pPr>
            <a:lvl8pPr indent="-228600" lvl="7" marL="3657600" rtl="0" algn="l">
              <a:spcBef>
                <a:spcPts val="302"/>
              </a:spcBef>
              <a:spcAft>
                <a:spcPts val="0"/>
              </a:spcAft>
              <a:buClr>
                <a:schemeClr val="lt1"/>
              </a:buClr>
              <a:buSzPts val="1509"/>
              <a:buFont typeface="Helvetica Neue"/>
              <a:buNone/>
              <a:defRPr b="1" sz="1509"/>
            </a:lvl8pPr>
            <a:lvl9pPr indent="-228600" lvl="8" marL="4114800" rtl="0" algn="l">
              <a:spcBef>
                <a:spcPts val="302"/>
              </a:spcBef>
              <a:spcAft>
                <a:spcPts val="0"/>
              </a:spcAft>
              <a:buClr>
                <a:schemeClr val="lt1"/>
              </a:buClr>
              <a:buSzPts val="1509"/>
              <a:buFont typeface="Helvetica Neue"/>
              <a:buNone/>
              <a:defRPr b="1" sz="1509"/>
            </a:lvl9pPr>
          </a:lstStyle>
          <a:p/>
        </p:txBody>
      </p:sp>
      <p:sp>
        <p:nvSpPr>
          <p:cNvPr id="55" name="Google Shape;55;p13"/>
          <p:cNvSpPr txBox="1"/>
          <p:nvPr>
            <p:ph idx="4" type="body"/>
          </p:nvPr>
        </p:nvSpPr>
        <p:spPr>
          <a:xfrm>
            <a:off x="4629151" y="1878806"/>
            <a:ext cx="3887400" cy="2763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56" name="Google Shape;56;p13"/>
          <p:cNvSpPr txBox="1"/>
          <p:nvPr>
            <p:ph idx="10" type="dt"/>
          </p:nvPr>
        </p:nvSpPr>
        <p:spPr>
          <a:xfrm>
            <a:off x="0" y="0"/>
            <a:ext cx="0" cy="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 name="Google Shape;57;p13"/>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13"/>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1pPr>
            <a:lvl2pPr indent="0" lvl="1"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2pPr>
            <a:lvl3pPr indent="0" lvl="2"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3pPr>
            <a:lvl4pPr indent="0" lvl="3"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4pPr>
            <a:lvl5pPr indent="0" lvl="4"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5pPr>
            <a:lvl6pPr indent="0" lvl="5"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6pPr>
            <a:lvl7pPr indent="0" lvl="6"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7pPr>
            <a:lvl8pPr indent="0" lvl="7"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8pPr>
            <a:lvl9pPr indent="0" lvl="8" marL="0" marR="0" rtl="0" algn="r">
              <a:lnSpc>
                <a:spcPct val="100000"/>
              </a:lnSpc>
              <a:spcBef>
                <a:spcPts val="0"/>
              </a:spcBef>
              <a:spcAft>
                <a:spcPts val="0"/>
              </a:spcAft>
              <a:buClr>
                <a:schemeClr val="lt1"/>
              </a:buClr>
              <a:buSzPts val="1400"/>
              <a:buFont typeface="Palatino Linotype"/>
              <a:buNone/>
              <a:defRPr b="0" i="0" sz="1400" u="none">
                <a:solidFill>
                  <a:schemeClr val="lt1"/>
                </a:solidFill>
                <a:latin typeface="Palatino Linotype"/>
                <a:ea typeface="Palatino Linotype"/>
                <a:cs typeface="Palatino Linotype"/>
                <a:sym typeface="Palatino Linotype"/>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9.png"/><Relationship Id="rId13" Type="http://schemas.openxmlformats.org/officeDocument/2006/relationships/image" Target="../media/image7.png"/><Relationship Id="rId12" Type="http://schemas.openxmlformats.org/officeDocument/2006/relationships/image" Target="../media/image6.png"/><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45.png"/><Relationship Id="rId9" Type="http://schemas.openxmlformats.org/officeDocument/2006/relationships/image" Target="../media/image11.png"/><Relationship Id="rId1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9.jpg"/><Relationship Id="rId4" Type="http://schemas.openxmlformats.org/officeDocument/2006/relationships/image" Target="../media/image42.jpg"/><Relationship Id="rId5" Type="http://schemas.openxmlformats.org/officeDocument/2006/relationships/image" Target="../media/image41.png"/><Relationship Id="rId6" Type="http://schemas.openxmlformats.org/officeDocument/2006/relationships/image" Target="../media/image44.png"/></Relationships>
</file>

<file path=ppt/slides/_rels/slide33.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1.png"/><Relationship Id="rId13" Type="http://schemas.openxmlformats.org/officeDocument/2006/relationships/image" Target="../media/image6.png"/><Relationship Id="rId12"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0.png"/><Relationship Id="rId15" Type="http://schemas.openxmlformats.org/officeDocument/2006/relationships/image" Target="../media/image8.png"/><Relationship Id="rId14" Type="http://schemas.openxmlformats.org/officeDocument/2006/relationships/image" Target="../media/image7.png"/><Relationship Id="rId5" Type="http://schemas.openxmlformats.org/officeDocument/2006/relationships/image" Target="../media/image45.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667112" y="834375"/>
            <a:ext cx="3809774" cy="2877851"/>
          </a:xfrm>
          <a:prstGeom prst="rect">
            <a:avLst/>
          </a:prstGeom>
          <a:noFill/>
          <a:ln>
            <a:noFill/>
          </a:ln>
        </p:spPr>
      </p:pic>
      <p:sp>
        <p:nvSpPr>
          <p:cNvPr id="64" name="Google Shape;64;p14"/>
          <p:cNvSpPr txBox="1"/>
          <p:nvPr/>
        </p:nvSpPr>
        <p:spPr>
          <a:xfrm>
            <a:off x="859075" y="3774600"/>
            <a:ext cx="7312800" cy="722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lang="en" sz="2800">
                <a:latin typeface="Merriweather Light"/>
                <a:ea typeface="Merriweather Light"/>
                <a:cs typeface="Merriweather Light"/>
                <a:sym typeface="Merriweather Light"/>
              </a:rPr>
              <a:t>12 november: Samen</a:t>
            </a:r>
            <a:r>
              <a:rPr i="1" lang="en" sz="2800">
                <a:latin typeface="Merriweather Light"/>
                <a:ea typeface="Merriweather Light"/>
                <a:cs typeface="Merriweather Light"/>
                <a:sym typeface="Merriweather Light"/>
              </a:rPr>
              <a:t>leven</a:t>
            </a:r>
            <a:r>
              <a:rPr lang="en" sz="2800">
                <a:latin typeface="Merriweather Light"/>
                <a:ea typeface="Merriweather Light"/>
                <a:cs typeface="Merriweather Light"/>
                <a:sym typeface="Merriweather Light"/>
              </a:rPr>
              <a:t> in Dalfsen</a:t>
            </a:r>
            <a:endParaRPr b="1" sz="2800">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23"/>
          <p:cNvPicPr preferRelativeResize="0"/>
          <p:nvPr/>
        </p:nvPicPr>
        <p:blipFill>
          <a:blip r:embed="rId3">
            <a:alphaModFix/>
          </a:blip>
          <a:stretch>
            <a:fillRect/>
          </a:stretch>
        </p:blipFill>
        <p:spPr>
          <a:xfrm>
            <a:off x="708100" y="0"/>
            <a:ext cx="7727794"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pic>
        <p:nvPicPr>
          <p:cNvPr id="116" name="Google Shape;116;p24"/>
          <p:cNvPicPr preferRelativeResize="0"/>
          <p:nvPr/>
        </p:nvPicPr>
        <p:blipFill>
          <a:blip r:embed="rId3">
            <a:alphaModFix/>
          </a:blip>
          <a:stretch>
            <a:fillRect/>
          </a:stretch>
        </p:blipFill>
        <p:spPr>
          <a:xfrm rot="-5400000">
            <a:off x="1991026" y="-1991025"/>
            <a:ext cx="5161923" cy="91439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5"/>
          <p:cNvPicPr preferRelativeResize="0"/>
          <p:nvPr/>
        </p:nvPicPr>
        <p:blipFill>
          <a:blip r:embed="rId3">
            <a:alphaModFix/>
          </a:blip>
          <a:stretch>
            <a:fillRect/>
          </a:stretch>
        </p:blipFill>
        <p:spPr>
          <a:xfrm>
            <a:off x="2643175" y="0"/>
            <a:ext cx="385762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6"/>
          <p:cNvSpPr txBox="1"/>
          <p:nvPr/>
        </p:nvSpPr>
        <p:spPr>
          <a:xfrm>
            <a:off x="915600" y="1309900"/>
            <a:ext cx="73128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Statistieken het Rondje van Dalfsen:</a:t>
            </a:r>
            <a:endParaRPr b="1" sz="2800">
              <a:latin typeface="Merriweather"/>
              <a:ea typeface="Merriweather"/>
              <a:cs typeface="Merriweather"/>
              <a:sym typeface="Merriweather"/>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rPr i="1" lang="en" sz="2800">
                <a:latin typeface="Merriweather Light"/>
                <a:ea typeface="Merriweather Light"/>
                <a:cs typeface="Merriweather Light"/>
                <a:sym typeface="Merriweather Light"/>
              </a:rPr>
              <a:t>11 locaties bezocht</a:t>
            </a:r>
            <a:endParaRPr i="1"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rPr i="1" lang="en" sz="2800">
                <a:latin typeface="Merriweather Light"/>
                <a:ea typeface="Merriweather Light"/>
                <a:cs typeface="Merriweather Light"/>
                <a:sym typeface="Merriweather Light"/>
              </a:rPr>
              <a:t>313 stembiljetten verzameld</a:t>
            </a:r>
            <a:endParaRPr i="1"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rPr i="1" lang="en" sz="2800">
                <a:latin typeface="Merriweather Light"/>
                <a:ea typeface="Merriweather Light"/>
                <a:cs typeface="Merriweather Light"/>
                <a:sym typeface="Merriweather Light"/>
              </a:rPr>
              <a:t>522 onderwerpen geturfd</a:t>
            </a:r>
            <a:endParaRPr i="1"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id="131" name="Google Shape;131;p27"/>
          <p:cNvPicPr preferRelativeResize="0"/>
          <p:nvPr/>
        </p:nvPicPr>
        <p:blipFill rotWithShape="1">
          <a:blip r:embed="rId3">
            <a:alphaModFix/>
          </a:blip>
          <a:srcRect b="23911" l="24877" r="24947" t="24108"/>
          <a:stretch/>
        </p:blipFill>
        <p:spPr>
          <a:xfrm>
            <a:off x="-2" y="-93300"/>
            <a:ext cx="9144000" cy="53301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8"/>
          <p:cNvSpPr txBox="1"/>
          <p:nvPr/>
        </p:nvSpPr>
        <p:spPr>
          <a:xfrm>
            <a:off x="915600" y="1820250"/>
            <a:ext cx="7312800" cy="64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erriweather Light"/>
                <a:ea typeface="Merriweather Light"/>
                <a:cs typeface="Merriweather Light"/>
                <a:sym typeface="Merriweather Light"/>
              </a:rPr>
              <a:t>Onderwerp met stip op nummer 1:</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p:txBody>
      </p:sp>
      <p:sp>
        <p:nvSpPr>
          <p:cNvPr id="137" name="Google Shape;137;p28"/>
          <p:cNvSpPr txBox="1"/>
          <p:nvPr/>
        </p:nvSpPr>
        <p:spPr>
          <a:xfrm>
            <a:off x="915600" y="2798725"/>
            <a:ext cx="7312800" cy="64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800">
                <a:latin typeface="Merriweather Light"/>
                <a:ea typeface="Merriweather Light"/>
                <a:cs typeface="Merriweather Light"/>
                <a:sym typeface="Merriweather Light"/>
              </a:rPr>
              <a:t>Wonen en woningen.</a:t>
            </a:r>
            <a:endParaRPr i="1" sz="2800">
              <a:latin typeface="Merriweather Light"/>
              <a:ea typeface="Merriweather Light"/>
              <a:cs typeface="Merriweather Light"/>
              <a:sym typeface="Merriweather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9"/>
          <p:cNvSpPr txBox="1"/>
          <p:nvPr/>
        </p:nvSpPr>
        <p:spPr>
          <a:xfrm>
            <a:off x="915600" y="159450"/>
            <a:ext cx="7312800" cy="482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Merriweather Light"/>
                <a:ea typeface="Merriweather Light"/>
                <a:cs typeface="Merriweather Light"/>
                <a:sym typeface="Merriweather Light"/>
              </a:rPr>
              <a:t>“Betaalbare woningen dicht bij dorpskern.”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“Woningen geschikt maken voor toekomstige ouderen.”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“Meer woonmogelijkheden jonge gezinnen.”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“Betaalbare woningen voor jongeren, veel vrienden zijn uit Dalfsen vertrokken omdat ze geen woning konden vinden.”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“Sociale huurwoningen voor lage inkomensgroep.”</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“Betaalbaar wonen voor lokale mensen, identiteit van dorp verandert hierdoor. Mensen met minder geld de dupe.”</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“De bebouwing rondom kerk, Aldi, Franse Pad, Molendijk, oude politiebureau snel bekijken. Kunnen dat seniorenwoningen worden?”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30"/>
          <p:cNvSpPr txBox="1"/>
          <p:nvPr/>
        </p:nvSpPr>
        <p:spPr>
          <a:xfrm>
            <a:off x="915600" y="751500"/>
            <a:ext cx="7312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erriweather Light"/>
                <a:ea typeface="Merriweather Light"/>
                <a:cs typeface="Merriweather Light"/>
                <a:sym typeface="Merriweather Light"/>
              </a:rPr>
              <a:t>Andere</a:t>
            </a:r>
            <a:r>
              <a:rPr lang="en" sz="2800">
                <a:latin typeface="Merriweather Light"/>
                <a:ea typeface="Merriweather Light"/>
                <a:cs typeface="Merriweather Light"/>
                <a:sym typeface="Merriweather Light"/>
              </a:rPr>
              <a:t> veel voorkomende onderwerpen:</a:t>
            </a:r>
            <a:endParaRPr i="1" sz="2400">
              <a:latin typeface="Merriweather Light"/>
              <a:ea typeface="Merriweather Light"/>
              <a:cs typeface="Merriweather Light"/>
              <a:sym typeface="Merriweather Light"/>
            </a:endParaRPr>
          </a:p>
        </p:txBody>
      </p:sp>
      <p:sp>
        <p:nvSpPr>
          <p:cNvPr id="148" name="Google Shape;148;p30"/>
          <p:cNvSpPr txBox="1"/>
          <p:nvPr/>
        </p:nvSpPr>
        <p:spPr>
          <a:xfrm>
            <a:off x="1660275" y="2002800"/>
            <a:ext cx="6292200" cy="2818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i="1" lang="en" sz="2400">
                <a:solidFill>
                  <a:schemeClr val="dk1"/>
                </a:solidFill>
                <a:latin typeface="Merriweather Light"/>
                <a:ea typeface="Merriweather Light"/>
                <a:cs typeface="Merriweather Light"/>
                <a:sym typeface="Merriweather Light"/>
              </a:rPr>
              <a:t>- Het dorpse karakter</a:t>
            </a:r>
            <a:br>
              <a:rPr i="1" lang="en" sz="2400">
                <a:solidFill>
                  <a:schemeClr val="dk1"/>
                </a:solidFill>
                <a:latin typeface="Merriweather Light"/>
                <a:ea typeface="Merriweather Light"/>
                <a:cs typeface="Merriweather Light"/>
                <a:sym typeface="Merriweather Light"/>
              </a:rPr>
            </a:br>
            <a:r>
              <a:rPr i="1" lang="en" sz="2400">
                <a:solidFill>
                  <a:schemeClr val="dk1"/>
                </a:solidFill>
                <a:latin typeface="Merriweather Light"/>
                <a:ea typeface="Merriweather Light"/>
                <a:cs typeface="Merriweather Light"/>
                <a:sym typeface="Merriweather Light"/>
              </a:rPr>
              <a:t>- Sociale voorzieningen</a:t>
            </a:r>
            <a:br>
              <a:rPr i="1" lang="en" sz="2400">
                <a:solidFill>
                  <a:schemeClr val="dk1"/>
                </a:solidFill>
                <a:latin typeface="Merriweather Light"/>
                <a:ea typeface="Merriweather Light"/>
                <a:cs typeface="Merriweather Light"/>
                <a:sym typeface="Merriweather Light"/>
              </a:rPr>
            </a:br>
            <a:r>
              <a:rPr i="1" lang="en" sz="2400">
                <a:solidFill>
                  <a:schemeClr val="dk1"/>
                </a:solidFill>
                <a:latin typeface="Merriweather Light"/>
                <a:ea typeface="Merriweather Light"/>
                <a:cs typeface="Merriweather Light"/>
                <a:sym typeface="Merriweather Light"/>
              </a:rPr>
              <a:t>- Natuur en rust</a:t>
            </a:r>
            <a:br>
              <a:rPr i="1" lang="en" sz="2400">
                <a:solidFill>
                  <a:schemeClr val="dk1"/>
                </a:solidFill>
                <a:latin typeface="Merriweather Light"/>
                <a:ea typeface="Merriweather Light"/>
                <a:cs typeface="Merriweather Light"/>
                <a:sym typeface="Merriweather Light"/>
              </a:rPr>
            </a:br>
            <a:r>
              <a:rPr i="1" lang="en" sz="2400">
                <a:solidFill>
                  <a:schemeClr val="dk1"/>
                </a:solidFill>
                <a:latin typeface="Merriweather Light"/>
                <a:ea typeface="Merriweather Light"/>
                <a:cs typeface="Merriweather Light"/>
                <a:sym typeface="Merriweather Light"/>
              </a:rPr>
              <a:t>- Levendigheid dorpskernen</a:t>
            </a:r>
            <a:br>
              <a:rPr i="1" lang="en" sz="2400">
                <a:solidFill>
                  <a:schemeClr val="dk1"/>
                </a:solidFill>
                <a:latin typeface="Merriweather Light"/>
                <a:ea typeface="Merriweather Light"/>
                <a:cs typeface="Merriweather Light"/>
                <a:sym typeface="Merriweather Light"/>
              </a:rPr>
            </a:br>
            <a:r>
              <a:rPr i="1" lang="en" sz="2400">
                <a:solidFill>
                  <a:schemeClr val="dk1"/>
                </a:solidFill>
                <a:latin typeface="Merriweather Light"/>
                <a:ea typeface="Merriweather Light"/>
                <a:cs typeface="Merriweather Light"/>
                <a:sym typeface="Merriweather Light"/>
              </a:rPr>
              <a:t>- Zorg en gezondheid</a:t>
            </a:r>
            <a:endParaRPr i="1" sz="2400">
              <a:solidFill>
                <a:schemeClr val="dk1"/>
              </a:solidFill>
              <a:latin typeface="Merriweather Light"/>
              <a:ea typeface="Merriweather Light"/>
              <a:cs typeface="Merriweather Light"/>
              <a:sym typeface="Merriweather Light"/>
            </a:endParaRPr>
          </a:p>
          <a:p>
            <a:pPr indent="0" lvl="0" marL="457200" rtl="0" algn="l">
              <a:lnSpc>
                <a:spcPct val="115000"/>
              </a:lnSpc>
              <a:spcBef>
                <a:spcPts val="0"/>
              </a:spcBef>
              <a:spcAft>
                <a:spcPts val="0"/>
              </a:spcAft>
              <a:buNone/>
            </a:pPr>
            <a:r>
              <a:rPr i="1" lang="en" sz="2400">
                <a:solidFill>
                  <a:schemeClr val="dk1"/>
                </a:solidFill>
                <a:latin typeface="Merriweather Light"/>
                <a:ea typeface="Merriweather Light"/>
                <a:cs typeface="Merriweather Light"/>
                <a:sym typeface="Merriweather Light"/>
              </a:rPr>
              <a:t>- Mobiliteit en toegankelijkheid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31"/>
          <p:cNvSpPr txBox="1"/>
          <p:nvPr/>
        </p:nvSpPr>
        <p:spPr>
          <a:xfrm>
            <a:off x="915600" y="1258750"/>
            <a:ext cx="7312800" cy="63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erriweather Light"/>
                <a:ea typeface="Merriweather Light"/>
                <a:cs typeface="Merriweather Light"/>
                <a:sym typeface="Merriweather Light"/>
              </a:rPr>
              <a:t>Drie hoofdthema’s:</a:t>
            </a:r>
            <a:endParaRPr sz="2800">
              <a:latin typeface="Merriweather Light"/>
              <a:ea typeface="Merriweather Light"/>
              <a:cs typeface="Merriweather Light"/>
              <a:sym typeface="Merriweather Light"/>
            </a:endParaRPr>
          </a:p>
        </p:txBody>
      </p:sp>
      <p:sp>
        <p:nvSpPr>
          <p:cNvPr id="154" name="Google Shape;154;p31"/>
          <p:cNvSpPr txBox="1"/>
          <p:nvPr/>
        </p:nvSpPr>
        <p:spPr>
          <a:xfrm>
            <a:off x="915600" y="2571750"/>
            <a:ext cx="7312800" cy="1602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800">
                <a:latin typeface="Merriweather Light"/>
                <a:ea typeface="Merriweather Light"/>
                <a:cs typeface="Merriweather Light"/>
                <a:sym typeface="Merriweather Light"/>
              </a:rPr>
              <a:t>Samen</a:t>
            </a:r>
            <a:r>
              <a:rPr b="1" lang="en" sz="2800">
                <a:latin typeface="Merriweather"/>
                <a:ea typeface="Merriweather"/>
                <a:cs typeface="Merriweather"/>
                <a:sym typeface="Merriweather"/>
              </a:rPr>
              <a:t>L</a:t>
            </a:r>
            <a:r>
              <a:rPr b="1" lang="en" sz="2800">
                <a:latin typeface="Merriweather"/>
                <a:ea typeface="Merriweather"/>
                <a:cs typeface="Merriweather"/>
                <a:sym typeface="Merriweather"/>
              </a:rPr>
              <a:t>even</a:t>
            </a:r>
            <a:r>
              <a:rPr lang="en" sz="2800">
                <a:latin typeface="Merriweather Light"/>
                <a:ea typeface="Merriweather Light"/>
                <a:cs typeface="Merriweather Light"/>
                <a:sym typeface="Merriweather Light"/>
              </a:rPr>
              <a:t> in Dalfsen</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rPr lang="en" sz="2800">
                <a:latin typeface="Merriweather Light"/>
                <a:ea typeface="Merriweather Light"/>
                <a:cs typeface="Merriweather Light"/>
                <a:sym typeface="Merriweather Light"/>
              </a:rPr>
              <a:t>Samen</a:t>
            </a:r>
            <a:r>
              <a:rPr b="1" lang="en" sz="2800">
                <a:latin typeface="Merriweather"/>
                <a:ea typeface="Merriweather"/>
                <a:cs typeface="Merriweather"/>
                <a:sym typeface="Merriweather"/>
              </a:rPr>
              <a:t>W</a:t>
            </a:r>
            <a:r>
              <a:rPr b="1" lang="en" sz="2800">
                <a:latin typeface="Merriweather"/>
                <a:ea typeface="Merriweather"/>
                <a:cs typeface="Merriweather"/>
                <a:sym typeface="Merriweather"/>
              </a:rPr>
              <a:t>erken</a:t>
            </a:r>
            <a:r>
              <a:rPr lang="en" sz="2800">
                <a:latin typeface="Merriweather Light"/>
                <a:ea typeface="Merriweather Light"/>
                <a:cs typeface="Merriweather Light"/>
                <a:sym typeface="Merriweather Light"/>
              </a:rPr>
              <a:t> in Dalfsen</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rPr lang="en" sz="2800">
                <a:latin typeface="Merriweather Light"/>
                <a:ea typeface="Merriweather Light"/>
                <a:cs typeface="Merriweather Light"/>
                <a:sym typeface="Merriweather Light"/>
              </a:rPr>
              <a:t>Samen</a:t>
            </a:r>
            <a:r>
              <a:rPr b="1" lang="en" sz="2800">
                <a:latin typeface="Merriweather"/>
                <a:ea typeface="Merriweather"/>
                <a:cs typeface="Merriweather"/>
                <a:sym typeface="Merriweather"/>
              </a:rPr>
              <a:t>W</a:t>
            </a:r>
            <a:r>
              <a:rPr b="1" lang="en" sz="2800">
                <a:latin typeface="Merriweather"/>
                <a:ea typeface="Merriweather"/>
                <a:cs typeface="Merriweather"/>
                <a:sym typeface="Merriweather"/>
              </a:rPr>
              <a:t>onen</a:t>
            </a:r>
            <a:r>
              <a:rPr lang="en" sz="2800">
                <a:latin typeface="Merriweather Light"/>
                <a:ea typeface="Merriweather Light"/>
                <a:cs typeface="Merriweather Light"/>
                <a:sym typeface="Merriweather Light"/>
              </a:rPr>
              <a:t> in Dalfsen</a:t>
            </a:r>
            <a:endParaRPr sz="2800">
              <a:latin typeface="Merriweather Light"/>
              <a:ea typeface="Merriweather Light"/>
              <a:cs typeface="Merriweather Light"/>
              <a:sym typeface="Merriweather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2"/>
          <p:cNvSpPr txBox="1"/>
          <p:nvPr/>
        </p:nvSpPr>
        <p:spPr>
          <a:xfrm>
            <a:off x="55900" y="1430850"/>
            <a:ext cx="2794500" cy="2313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Merriweather Light"/>
                <a:ea typeface="Merriweather Light"/>
                <a:cs typeface="Merriweather Light"/>
                <a:sym typeface="Merriweather Light"/>
              </a:rPr>
              <a:t>Samen</a:t>
            </a:r>
            <a:r>
              <a:rPr b="1" lang="en" sz="2000">
                <a:latin typeface="Merriweather"/>
                <a:ea typeface="Merriweather"/>
                <a:cs typeface="Merriweather"/>
                <a:sym typeface="Merriweather"/>
              </a:rPr>
              <a:t>Leven</a:t>
            </a:r>
            <a:r>
              <a:rPr lang="en" sz="2000">
                <a:latin typeface="Merriweather Light"/>
                <a:ea typeface="Merriweather Light"/>
                <a:cs typeface="Merriweather Light"/>
                <a:sym typeface="Merriweather Light"/>
              </a:rPr>
              <a:t> (12-11)</a:t>
            </a:r>
            <a:endParaRPr sz="2000">
              <a:latin typeface="Merriweather Light"/>
              <a:ea typeface="Merriweather Light"/>
              <a:cs typeface="Merriweather Light"/>
              <a:sym typeface="Merriweather Light"/>
            </a:endParaRPr>
          </a:p>
          <a:p>
            <a:pPr indent="0" lvl="0" marL="0" rtl="0" algn="l">
              <a:spcBef>
                <a:spcPts val="0"/>
              </a:spcBef>
              <a:spcAft>
                <a:spcPts val="0"/>
              </a:spcAft>
              <a:buNone/>
            </a:pPr>
            <a:r>
              <a:t/>
            </a:r>
            <a:endParaRPr sz="2400">
              <a:latin typeface="Merriweather Light"/>
              <a:ea typeface="Merriweather Light"/>
              <a:cs typeface="Merriweather Light"/>
              <a:sym typeface="Merriweather Light"/>
            </a:endParaRPr>
          </a:p>
          <a:p>
            <a:pPr indent="0" lvl="0" marL="0" rtl="0" algn="l">
              <a:spcBef>
                <a:spcPts val="0"/>
              </a:spcBef>
              <a:spcAft>
                <a:spcPts val="0"/>
              </a:spcAft>
              <a:buNone/>
            </a:pPr>
            <a:r>
              <a:t/>
            </a:r>
            <a:endParaRPr sz="2400">
              <a:latin typeface="Merriweather Light"/>
              <a:ea typeface="Merriweather Light"/>
              <a:cs typeface="Merriweather Light"/>
              <a:sym typeface="Merriweather Light"/>
            </a:endParaRPr>
          </a:p>
          <a:p>
            <a:pPr indent="0" lvl="0" marL="0" rtl="0" algn="l">
              <a:spcBef>
                <a:spcPts val="0"/>
              </a:spcBef>
              <a:spcAft>
                <a:spcPts val="0"/>
              </a:spcAft>
              <a:buNone/>
            </a:pPr>
            <a:r>
              <a:rPr i="1" lang="en" sz="1600">
                <a:latin typeface="Merriweather Light"/>
                <a:ea typeface="Merriweather Light"/>
                <a:cs typeface="Merriweather Light"/>
                <a:sym typeface="Merriweather Light"/>
              </a:rPr>
              <a:t>- </a:t>
            </a:r>
            <a:r>
              <a:rPr i="1" lang="en" sz="1600">
                <a:latin typeface="Merriweather Light"/>
                <a:ea typeface="Merriweather Light"/>
                <a:cs typeface="Merriweather Light"/>
                <a:sym typeface="Merriweather Light"/>
              </a:rPr>
              <a:t>Iedereen doet mee</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Gezond zijn en blijven</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Prettig leven met elkaar</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Vrije tijd</a:t>
            </a:r>
            <a:endParaRPr i="1" sz="1600">
              <a:latin typeface="Merriweather Light"/>
              <a:ea typeface="Merriweather Light"/>
              <a:cs typeface="Merriweather Light"/>
              <a:sym typeface="Merriweather Light"/>
            </a:endParaRPr>
          </a:p>
        </p:txBody>
      </p:sp>
      <p:sp>
        <p:nvSpPr>
          <p:cNvPr id="160" name="Google Shape;160;p32"/>
          <p:cNvSpPr txBox="1"/>
          <p:nvPr/>
        </p:nvSpPr>
        <p:spPr>
          <a:xfrm>
            <a:off x="2960250" y="1430850"/>
            <a:ext cx="3138600" cy="2313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Merriweather Light"/>
                <a:ea typeface="Merriweather Light"/>
                <a:cs typeface="Merriweather Light"/>
                <a:sym typeface="Merriweather Light"/>
              </a:rPr>
              <a:t>Samen</a:t>
            </a:r>
            <a:r>
              <a:rPr b="1" lang="en" sz="2000">
                <a:latin typeface="Merriweather"/>
                <a:ea typeface="Merriweather"/>
                <a:cs typeface="Merriweather"/>
                <a:sym typeface="Merriweather"/>
              </a:rPr>
              <a:t>Werken</a:t>
            </a:r>
            <a:r>
              <a:rPr lang="en" sz="2000">
                <a:latin typeface="Merriweather Light"/>
                <a:ea typeface="Merriweather Light"/>
                <a:cs typeface="Merriweather Light"/>
                <a:sym typeface="Merriweather Light"/>
              </a:rPr>
              <a:t> (13-11)</a:t>
            </a:r>
            <a:endParaRPr sz="2000">
              <a:latin typeface="Merriweather Light"/>
              <a:ea typeface="Merriweather Light"/>
              <a:cs typeface="Merriweather Light"/>
              <a:sym typeface="Merriweather Light"/>
            </a:endParaRPr>
          </a:p>
          <a:p>
            <a:pPr indent="0" lvl="0" marL="0" rtl="0" algn="l">
              <a:spcBef>
                <a:spcPts val="0"/>
              </a:spcBef>
              <a:spcAft>
                <a:spcPts val="0"/>
              </a:spcAft>
              <a:buNone/>
            </a:pPr>
            <a:r>
              <a:t/>
            </a:r>
            <a:endParaRPr sz="2400">
              <a:latin typeface="Merriweather Light"/>
              <a:ea typeface="Merriweather Light"/>
              <a:cs typeface="Merriweather Light"/>
              <a:sym typeface="Merriweather Light"/>
            </a:endParaRPr>
          </a:p>
          <a:p>
            <a:pPr indent="0" lvl="0" marL="0" rtl="0" algn="l">
              <a:spcBef>
                <a:spcPts val="0"/>
              </a:spcBef>
              <a:spcAft>
                <a:spcPts val="0"/>
              </a:spcAft>
              <a:buNone/>
            </a:pPr>
            <a:r>
              <a:t/>
            </a:r>
            <a:endParaRPr sz="2400">
              <a:latin typeface="Merriweather Light"/>
              <a:ea typeface="Merriweather Light"/>
              <a:cs typeface="Merriweather Light"/>
              <a:sym typeface="Merriweather Light"/>
            </a:endParaRPr>
          </a:p>
          <a:p>
            <a:pPr indent="0" lvl="0" marL="0" rtl="0" algn="l">
              <a:spcBef>
                <a:spcPts val="0"/>
              </a:spcBef>
              <a:spcAft>
                <a:spcPts val="0"/>
              </a:spcAft>
              <a:buNone/>
            </a:pPr>
            <a:r>
              <a:rPr i="1" lang="en" sz="1600">
                <a:latin typeface="Merriweather Light"/>
                <a:ea typeface="Merriweather Light"/>
                <a:cs typeface="Merriweather Light"/>
                <a:sym typeface="Merriweather Light"/>
              </a:rPr>
              <a:t>- Bedrijvigheid en ondernemen</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Kansen in het buitengebied</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Interactie in de gemeenschap</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Scholen en onderwijs</a:t>
            </a:r>
            <a:endParaRPr i="1" sz="1600">
              <a:latin typeface="Merriweather Light"/>
              <a:ea typeface="Merriweather Light"/>
              <a:cs typeface="Merriweather Light"/>
              <a:sym typeface="Merriweather Light"/>
            </a:endParaRPr>
          </a:p>
        </p:txBody>
      </p:sp>
      <p:sp>
        <p:nvSpPr>
          <p:cNvPr id="161" name="Google Shape;161;p32"/>
          <p:cNvSpPr txBox="1"/>
          <p:nvPr/>
        </p:nvSpPr>
        <p:spPr>
          <a:xfrm>
            <a:off x="6204050" y="1430850"/>
            <a:ext cx="2884200" cy="2313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Merriweather Light"/>
                <a:ea typeface="Merriweather Light"/>
                <a:cs typeface="Merriweather Light"/>
                <a:sym typeface="Merriweather Light"/>
              </a:rPr>
              <a:t>Samen</a:t>
            </a:r>
            <a:r>
              <a:rPr b="1" lang="en" sz="2000">
                <a:latin typeface="Merriweather"/>
                <a:ea typeface="Merriweather"/>
                <a:cs typeface="Merriweather"/>
                <a:sym typeface="Merriweather"/>
              </a:rPr>
              <a:t>Wonen</a:t>
            </a:r>
            <a:r>
              <a:rPr lang="en" sz="2000">
                <a:latin typeface="Merriweather Light"/>
                <a:ea typeface="Merriweather Light"/>
                <a:cs typeface="Merriweather Light"/>
                <a:sym typeface="Merriweather Light"/>
              </a:rPr>
              <a:t> (19-11)</a:t>
            </a:r>
            <a:endParaRPr sz="2000">
              <a:latin typeface="Merriweather Light"/>
              <a:ea typeface="Merriweather Light"/>
              <a:cs typeface="Merriweather Light"/>
              <a:sym typeface="Merriweather Light"/>
            </a:endParaRPr>
          </a:p>
          <a:p>
            <a:pPr indent="0" lvl="0" marL="0" rtl="0" algn="l">
              <a:spcBef>
                <a:spcPts val="0"/>
              </a:spcBef>
              <a:spcAft>
                <a:spcPts val="0"/>
              </a:spcAft>
              <a:buNone/>
            </a:pPr>
            <a:r>
              <a:t/>
            </a:r>
            <a:endParaRPr sz="2400">
              <a:latin typeface="Merriweather Light"/>
              <a:ea typeface="Merriweather Light"/>
              <a:cs typeface="Merriweather Light"/>
              <a:sym typeface="Merriweather Light"/>
            </a:endParaRPr>
          </a:p>
          <a:p>
            <a:pPr indent="0" lvl="0" marL="0" rtl="0" algn="l">
              <a:spcBef>
                <a:spcPts val="0"/>
              </a:spcBef>
              <a:spcAft>
                <a:spcPts val="0"/>
              </a:spcAft>
              <a:buNone/>
            </a:pPr>
            <a:r>
              <a:t/>
            </a:r>
            <a:endParaRPr sz="2400">
              <a:latin typeface="Merriweather Light"/>
              <a:ea typeface="Merriweather Light"/>
              <a:cs typeface="Merriweather Light"/>
              <a:sym typeface="Merriweather Light"/>
            </a:endParaRPr>
          </a:p>
          <a:p>
            <a:pPr indent="0" lvl="0" marL="0" rtl="0" algn="l">
              <a:spcBef>
                <a:spcPts val="0"/>
              </a:spcBef>
              <a:spcAft>
                <a:spcPts val="0"/>
              </a:spcAft>
              <a:buNone/>
            </a:pPr>
            <a:r>
              <a:rPr i="1" lang="en" sz="1600">
                <a:latin typeface="Merriweather Light"/>
                <a:ea typeface="Merriweather Light"/>
                <a:cs typeface="Merriweather Light"/>
                <a:sym typeface="Merriweather Light"/>
              </a:rPr>
              <a:t>- Ruimtelijke beleving</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Fijn wonen voor iedereen</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Vrijheid om te bewegen</a:t>
            </a:r>
            <a:br>
              <a:rPr i="1" lang="en" sz="1600">
                <a:latin typeface="Merriweather Light"/>
                <a:ea typeface="Merriweather Light"/>
                <a:cs typeface="Merriweather Light"/>
                <a:sym typeface="Merriweather Light"/>
              </a:rPr>
            </a:br>
            <a:r>
              <a:rPr i="1" lang="en" sz="1600">
                <a:latin typeface="Merriweather Light"/>
                <a:ea typeface="Merriweather Light"/>
                <a:cs typeface="Merriweather Light"/>
                <a:sym typeface="Merriweather Light"/>
              </a:rPr>
              <a:t>- Een groene omgeving</a:t>
            </a:r>
            <a:endParaRPr i="1" sz="1600">
              <a:latin typeface="Merriweather Light"/>
              <a:ea typeface="Merriweather Light"/>
              <a:cs typeface="Merriweather Light"/>
              <a:sym typeface="Merriweather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txBox="1"/>
          <p:nvPr/>
        </p:nvSpPr>
        <p:spPr>
          <a:xfrm>
            <a:off x="915600" y="2286600"/>
            <a:ext cx="73128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erriweather Light"/>
                <a:ea typeface="Merriweather Light"/>
                <a:cs typeface="Merriweather Light"/>
                <a:sym typeface="Merriweather Light"/>
              </a:rPr>
              <a:t>Het Dalfsen van 2030.</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33"/>
          <p:cNvSpPr txBox="1"/>
          <p:nvPr/>
        </p:nvSpPr>
        <p:spPr>
          <a:xfrm>
            <a:off x="915600" y="475750"/>
            <a:ext cx="7312800" cy="7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Thema 1: Iedereen doet mee</a:t>
            </a:r>
            <a:endParaRPr i="1" sz="1800">
              <a:latin typeface="Merriweather Light"/>
              <a:ea typeface="Merriweather Light"/>
              <a:cs typeface="Merriweather Light"/>
              <a:sym typeface="Merriweather Light"/>
            </a:endParaRPr>
          </a:p>
        </p:txBody>
      </p:sp>
      <p:sp>
        <p:nvSpPr>
          <p:cNvPr id="167" name="Google Shape;167;p33"/>
          <p:cNvSpPr txBox="1"/>
          <p:nvPr/>
        </p:nvSpPr>
        <p:spPr>
          <a:xfrm>
            <a:off x="915600" y="1553500"/>
            <a:ext cx="7312800" cy="309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Merriweather Light"/>
                <a:ea typeface="Merriweather Light"/>
                <a:cs typeface="Merriweather Light"/>
                <a:sym typeface="Merriweather Light"/>
              </a:rPr>
              <a:t>“Inwoners moeten meer ruimte krijgen in het meedenken over de eigen buurt.”</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“Jongeren met beperking in kern Dalfsen, belangrijk voor sociaal netwerk/dagbesteding/verenigingen en zorg.”</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“Vrijwilligerswerk is belangrijk voor het in stand houden van voorzieningen.”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“De gemeente moet ouderen faciliteren in de digitale samenleving.”</a:t>
            </a:r>
            <a:br>
              <a:rPr i="1" lang="en" sz="1800">
                <a:latin typeface="Merriweather Light"/>
                <a:ea typeface="Merriweather Light"/>
                <a:cs typeface="Merriweather Light"/>
                <a:sym typeface="Merriweather Light"/>
              </a:rPr>
            </a:br>
            <a:endParaRPr i="1" sz="1800">
              <a:latin typeface="Merriweather Light"/>
              <a:ea typeface="Merriweather Light"/>
              <a:cs typeface="Merriweather Light"/>
              <a:sym typeface="Merriweather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4"/>
          <p:cNvSpPr txBox="1"/>
          <p:nvPr/>
        </p:nvSpPr>
        <p:spPr>
          <a:xfrm>
            <a:off x="915600" y="475750"/>
            <a:ext cx="7312800" cy="43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Thema 2: Gezond zijn en blijven</a:t>
            </a:r>
            <a:endParaRPr i="1" sz="1800">
              <a:latin typeface="Merriweather Light"/>
              <a:ea typeface="Merriweather Light"/>
              <a:cs typeface="Merriweather Light"/>
              <a:sym typeface="Merriweather Light"/>
            </a:endParaRPr>
          </a:p>
        </p:txBody>
      </p:sp>
      <p:sp>
        <p:nvSpPr>
          <p:cNvPr id="173" name="Google Shape;173;p34"/>
          <p:cNvSpPr txBox="1"/>
          <p:nvPr/>
        </p:nvSpPr>
        <p:spPr>
          <a:xfrm>
            <a:off x="915600" y="1614025"/>
            <a:ext cx="7312800" cy="30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Merriweather Light"/>
                <a:ea typeface="Merriweather Light"/>
                <a:cs typeface="Merriweather Light"/>
                <a:sym typeface="Merriweather Light"/>
              </a:rPr>
              <a:t>“Dalfsen moet een voorbeeld zijn voor andere dorpen qua gezondheid.”</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“Reanimatiecursussen verdwijnen nu SAAM zich terugtrekt.”</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“Belangrijk dat je oud kan worden in Dalfsen zonder eenzaam te zijn.”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“We moeten mantelzorgers in beeld houden en vrijwilligers waarderen.”</a:t>
            </a:r>
            <a:br>
              <a:rPr i="1" lang="en" sz="1800">
                <a:latin typeface="Merriweather Light"/>
                <a:ea typeface="Merriweather Light"/>
                <a:cs typeface="Merriweather Light"/>
                <a:sym typeface="Merriweather Light"/>
              </a:rPr>
            </a:br>
            <a:endParaRPr i="1" sz="1800">
              <a:latin typeface="Merriweather Light"/>
              <a:ea typeface="Merriweather Light"/>
              <a:cs typeface="Merriweather Light"/>
              <a:sym typeface="Merriweather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5"/>
          <p:cNvSpPr txBox="1"/>
          <p:nvPr/>
        </p:nvSpPr>
        <p:spPr>
          <a:xfrm>
            <a:off x="915600" y="475750"/>
            <a:ext cx="7312800" cy="43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Thema 3: Prettig leven met elkaar</a:t>
            </a:r>
            <a:endParaRPr i="1" sz="1800">
              <a:latin typeface="Merriweather Light"/>
              <a:ea typeface="Merriweather Light"/>
              <a:cs typeface="Merriweather Light"/>
              <a:sym typeface="Merriweather Light"/>
            </a:endParaRPr>
          </a:p>
        </p:txBody>
      </p:sp>
      <p:sp>
        <p:nvSpPr>
          <p:cNvPr id="179" name="Google Shape;179;p35"/>
          <p:cNvSpPr txBox="1"/>
          <p:nvPr/>
        </p:nvSpPr>
        <p:spPr>
          <a:xfrm>
            <a:off x="915600" y="1712625"/>
            <a:ext cx="7312800" cy="43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Merriweather Light"/>
                <a:ea typeface="Merriweather Light"/>
                <a:cs typeface="Merriweather Light"/>
                <a:sym typeface="Merriweather Light"/>
              </a:rPr>
              <a:t>“Er moet meer verdraagzaamheid komen </a:t>
            </a:r>
            <a:r>
              <a:rPr i="1" lang="en" sz="1800">
                <a:solidFill>
                  <a:schemeClr val="dk1"/>
                </a:solidFill>
                <a:latin typeface="Merriweather Light"/>
                <a:ea typeface="Merriweather Light"/>
                <a:cs typeface="Merriweather Light"/>
                <a:sym typeface="Merriweather Light"/>
              </a:rPr>
              <a:t>in het buitengebied </a:t>
            </a:r>
            <a:r>
              <a:rPr i="1" lang="en" sz="1800">
                <a:latin typeface="Merriweather Light"/>
                <a:ea typeface="Merriweather Light"/>
                <a:cs typeface="Merriweather Light"/>
                <a:sym typeface="Merriweather Light"/>
              </a:rPr>
              <a:t>tussen inwoners en boeren.”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“De openbare ruimte moet zo ingericht worden dat het de ontmoeting faciliteert.”</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“Dalfsen heeft meer diversiteit nodig.”</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“Statushouders meer verspreiden, nu vier gez</a:t>
            </a:r>
            <a:r>
              <a:rPr i="1" lang="en" sz="1800">
                <a:latin typeface="Merriweather Light"/>
                <a:ea typeface="Merriweather Light"/>
                <a:cs typeface="Merriweather Light"/>
                <a:sym typeface="Merriweather Light"/>
              </a:rPr>
              <a:t>innen in </a:t>
            </a:r>
            <a:r>
              <a:rPr i="1" lang="en" sz="1800">
                <a:highlight>
                  <a:srgbClr val="FFFFFF"/>
                </a:highlight>
                <a:latin typeface="Merriweather Light"/>
                <a:ea typeface="Merriweather Light"/>
                <a:cs typeface="Merriweather Light"/>
                <a:sym typeface="Merriweather Light"/>
              </a:rPr>
              <a:t>één straat.</a:t>
            </a:r>
            <a:r>
              <a:rPr i="1" lang="en" sz="1800">
                <a:latin typeface="Merriweather Light"/>
                <a:ea typeface="Merriweather Light"/>
                <a:cs typeface="Merriweather Light"/>
                <a:sym typeface="Merriweather Light"/>
              </a:rPr>
              <a:t>”</a:t>
            </a:r>
            <a:br>
              <a:rPr i="1" lang="en" sz="1800">
                <a:latin typeface="Merriweather Light"/>
                <a:ea typeface="Merriweather Light"/>
                <a:cs typeface="Merriweather Light"/>
                <a:sym typeface="Merriweather Light"/>
              </a:rPr>
            </a:br>
            <a:endParaRPr i="1" sz="1800">
              <a:latin typeface="Merriweather Light"/>
              <a:ea typeface="Merriweather Light"/>
              <a:cs typeface="Merriweather Light"/>
              <a:sym typeface="Merriweather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36"/>
          <p:cNvSpPr txBox="1"/>
          <p:nvPr/>
        </p:nvSpPr>
        <p:spPr>
          <a:xfrm>
            <a:off x="915600" y="475750"/>
            <a:ext cx="7312800" cy="6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Thema 4: Vrije tijd</a:t>
            </a:r>
            <a:endParaRPr i="1" sz="1800">
              <a:latin typeface="Merriweather Light"/>
              <a:ea typeface="Merriweather Light"/>
              <a:cs typeface="Merriweather Light"/>
              <a:sym typeface="Merriweather Light"/>
            </a:endParaRPr>
          </a:p>
        </p:txBody>
      </p:sp>
      <p:sp>
        <p:nvSpPr>
          <p:cNvPr id="185" name="Google Shape;185;p36"/>
          <p:cNvSpPr txBox="1"/>
          <p:nvPr/>
        </p:nvSpPr>
        <p:spPr>
          <a:xfrm>
            <a:off x="915600" y="2070000"/>
            <a:ext cx="7312800" cy="34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Merriweather Light"/>
                <a:ea typeface="Merriweather Light"/>
                <a:cs typeface="Merriweather Light"/>
                <a:sym typeface="Merriweather Light"/>
              </a:rPr>
              <a:t>“Er moeten meer activiteiten voor jongeren komen.”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“Het JOP (Jeugd Ontmoetings Punt) moet weg.”</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“Het zwembad moet bij warme zomers langer open blijven.”</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t/>
            </a:r>
            <a:endParaRPr i="1" sz="1800">
              <a:latin typeface="Merriweather Light"/>
              <a:ea typeface="Merriweather Light"/>
              <a:cs typeface="Merriweather Light"/>
              <a:sym typeface="Merriweather Light"/>
            </a:endParaRPr>
          </a:p>
          <a:p>
            <a:pPr indent="0" lvl="0" marL="0" rtl="0" algn="ctr">
              <a:spcBef>
                <a:spcPts val="0"/>
              </a:spcBef>
              <a:spcAft>
                <a:spcPts val="0"/>
              </a:spcAft>
              <a:buNone/>
            </a:pPr>
            <a:r>
              <a:rPr i="1" lang="en" sz="1800">
                <a:latin typeface="Merriweather Light"/>
                <a:ea typeface="Merriweather Light"/>
                <a:cs typeface="Merriweather Light"/>
                <a:sym typeface="Merriweather Light"/>
              </a:rPr>
              <a:t>“Meer mogelijkheden voor BMX en motorcross.”</a:t>
            </a:r>
            <a:br>
              <a:rPr i="1" lang="en" sz="1800">
                <a:latin typeface="Merriweather Light"/>
                <a:ea typeface="Merriweather Light"/>
                <a:cs typeface="Merriweather Light"/>
                <a:sym typeface="Merriweather Light"/>
              </a:rPr>
            </a:br>
            <a:endParaRPr i="1" sz="1800">
              <a:latin typeface="Merriweather Light"/>
              <a:ea typeface="Merriweather Light"/>
              <a:cs typeface="Merriweather Light"/>
              <a:sym typeface="Merriweather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7"/>
          <p:cNvSpPr txBox="1"/>
          <p:nvPr/>
        </p:nvSpPr>
        <p:spPr>
          <a:xfrm>
            <a:off x="915600" y="2245800"/>
            <a:ext cx="7312800" cy="651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800">
                <a:latin typeface="Merriweather Light"/>
                <a:ea typeface="Merriweather Light"/>
                <a:cs typeface="Merriweather Light"/>
                <a:sym typeface="Merriweather Light"/>
              </a:rPr>
              <a:t>Samen</a:t>
            </a:r>
            <a:r>
              <a:rPr b="1" lang="en" sz="2800">
                <a:latin typeface="Merriweather"/>
                <a:ea typeface="Merriweather"/>
                <a:cs typeface="Merriweather"/>
                <a:sym typeface="Merriweather"/>
              </a:rPr>
              <a:t>Leven</a:t>
            </a:r>
            <a:r>
              <a:rPr lang="en" sz="2800">
                <a:latin typeface="Merriweather Light"/>
                <a:ea typeface="Merriweather Light"/>
                <a:cs typeface="Merriweather Light"/>
                <a:sym typeface="Merriweather Light"/>
              </a:rPr>
              <a:t> in 2030</a:t>
            </a:r>
            <a:endParaRPr i="1" sz="2000">
              <a:latin typeface="Merriweather Light"/>
              <a:ea typeface="Merriweather Light"/>
              <a:cs typeface="Merriweather Light"/>
              <a:sym typeface="Merriweather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8"/>
          <p:cNvSpPr txBox="1"/>
          <p:nvPr/>
        </p:nvSpPr>
        <p:spPr>
          <a:xfrm>
            <a:off x="915600" y="2343850"/>
            <a:ext cx="7312800" cy="1204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800">
                <a:latin typeface="Merriweather"/>
                <a:ea typeface="Merriweather"/>
                <a:cs typeface="Merriweather"/>
                <a:sym typeface="Merriweather"/>
              </a:rPr>
              <a:t>Annemarth Idenburg</a:t>
            </a:r>
            <a:br>
              <a:rPr i="1" lang="en" sz="2800">
                <a:latin typeface="Merriweather Light"/>
                <a:ea typeface="Merriweather Light"/>
                <a:cs typeface="Merriweather Light"/>
                <a:sym typeface="Merriweather Light"/>
              </a:rPr>
            </a:br>
            <a:r>
              <a:rPr i="1" lang="en" sz="2000">
                <a:latin typeface="Merriweather Light"/>
                <a:ea typeface="Merriweather Light"/>
                <a:cs typeface="Merriweather Light"/>
                <a:sym typeface="Merriweather Light"/>
              </a:rPr>
              <a:t>Directeur Trendbureau Overijssel</a:t>
            </a:r>
            <a:endParaRPr i="1" sz="2000">
              <a:latin typeface="Merriweather Light"/>
              <a:ea typeface="Merriweather Light"/>
              <a:cs typeface="Merriweather Light"/>
              <a:sym typeface="Merriweather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9"/>
          <p:cNvSpPr txBox="1"/>
          <p:nvPr/>
        </p:nvSpPr>
        <p:spPr>
          <a:xfrm>
            <a:off x="1692275" y="197644"/>
            <a:ext cx="6624600" cy="43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Palatino Linotype"/>
              <a:buNone/>
            </a:pPr>
            <a:r>
              <a:rPr b="1" i="0" lang="en" sz="3200" u="none" cap="none" strike="noStrike">
                <a:solidFill>
                  <a:schemeClr val="dk1"/>
                </a:solidFill>
                <a:latin typeface="Palatino Linotype"/>
                <a:ea typeface="Palatino Linotype"/>
                <a:cs typeface="Palatino Linotype"/>
                <a:sym typeface="Palatino Linotype"/>
              </a:rPr>
              <a:t>De toekomst van SamenLeven</a:t>
            </a:r>
            <a:endParaRPr/>
          </a:p>
        </p:txBody>
      </p:sp>
      <p:pic>
        <p:nvPicPr>
          <p:cNvPr descr="Man" id="201" name="Google Shape;201;p39"/>
          <p:cNvPicPr preferRelativeResize="0"/>
          <p:nvPr/>
        </p:nvPicPr>
        <p:blipFill rotWithShape="1">
          <a:blip r:embed="rId3">
            <a:alphaModFix/>
          </a:blip>
          <a:srcRect b="0" l="0" r="0" t="0"/>
          <a:stretch/>
        </p:blipFill>
        <p:spPr>
          <a:xfrm>
            <a:off x="7681912" y="2355056"/>
            <a:ext cx="1463278" cy="1462088"/>
          </a:xfrm>
          <a:prstGeom prst="rect">
            <a:avLst/>
          </a:prstGeom>
          <a:noFill/>
          <a:ln>
            <a:noFill/>
          </a:ln>
        </p:spPr>
      </p:pic>
      <p:pic>
        <p:nvPicPr>
          <p:cNvPr descr="Vrouw" id="202" name="Google Shape;202;p39"/>
          <p:cNvPicPr preferRelativeResize="0"/>
          <p:nvPr/>
        </p:nvPicPr>
        <p:blipFill rotWithShape="1">
          <a:blip r:embed="rId4">
            <a:alphaModFix/>
          </a:blip>
          <a:srcRect b="0" l="0" r="0" t="0"/>
          <a:stretch/>
        </p:blipFill>
        <p:spPr>
          <a:xfrm>
            <a:off x="2135187" y="1171575"/>
            <a:ext cx="1463278" cy="1462088"/>
          </a:xfrm>
          <a:prstGeom prst="rect">
            <a:avLst/>
          </a:prstGeom>
          <a:noFill/>
          <a:ln>
            <a:noFill/>
          </a:ln>
        </p:spPr>
      </p:pic>
      <p:pic>
        <p:nvPicPr>
          <p:cNvPr descr="Persoon in rolstoel" id="203" name="Google Shape;203;p39"/>
          <p:cNvPicPr preferRelativeResize="0"/>
          <p:nvPr/>
        </p:nvPicPr>
        <p:blipFill rotWithShape="1">
          <a:blip r:embed="rId5">
            <a:alphaModFix/>
          </a:blip>
          <a:srcRect b="0" l="0" r="0" t="0"/>
          <a:stretch/>
        </p:blipFill>
        <p:spPr>
          <a:xfrm>
            <a:off x="3776662" y="988219"/>
            <a:ext cx="1462088" cy="1462088"/>
          </a:xfrm>
          <a:prstGeom prst="rect">
            <a:avLst/>
          </a:prstGeom>
          <a:noFill/>
          <a:ln>
            <a:noFill/>
          </a:ln>
        </p:spPr>
      </p:pic>
      <p:pic>
        <p:nvPicPr>
          <p:cNvPr descr="Man en vrouw" id="204" name="Google Shape;204;p39"/>
          <p:cNvPicPr preferRelativeResize="0"/>
          <p:nvPr/>
        </p:nvPicPr>
        <p:blipFill rotWithShape="1">
          <a:blip r:embed="rId6">
            <a:alphaModFix/>
          </a:blip>
          <a:srcRect b="0" l="0" r="0" t="0"/>
          <a:stretch/>
        </p:blipFill>
        <p:spPr>
          <a:xfrm>
            <a:off x="3101975" y="2238375"/>
            <a:ext cx="1463278" cy="1463278"/>
          </a:xfrm>
          <a:prstGeom prst="rect">
            <a:avLst/>
          </a:prstGeom>
          <a:noFill/>
          <a:ln>
            <a:noFill/>
          </a:ln>
        </p:spPr>
      </p:pic>
      <p:pic>
        <p:nvPicPr>
          <p:cNvPr descr="Twee mannen" id="205" name="Google Shape;205;p39"/>
          <p:cNvPicPr preferRelativeResize="0"/>
          <p:nvPr/>
        </p:nvPicPr>
        <p:blipFill rotWithShape="1">
          <a:blip r:embed="rId7">
            <a:alphaModFix/>
          </a:blip>
          <a:srcRect b="0" l="0" r="0" t="0"/>
          <a:stretch/>
        </p:blipFill>
        <p:spPr>
          <a:xfrm>
            <a:off x="939800" y="1843088"/>
            <a:ext cx="1463278" cy="1463278"/>
          </a:xfrm>
          <a:prstGeom prst="rect">
            <a:avLst/>
          </a:prstGeom>
          <a:noFill/>
          <a:ln>
            <a:noFill/>
          </a:ln>
        </p:spPr>
      </p:pic>
      <p:pic>
        <p:nvPicPr>
          <p:cNvPr descr="Gezin met zoon" id="206" name="Google Shape;206;p39"/>
          <p:cNvPicPr preferRelativeResize="0"/>
          <p:nvPr/>
        </p:nvPicPr>
        <p:blipFill rotWithShape="1">
          <a:blip r:embed="rId8">
            <a:alphaModFix/>
          </a:blip>
          <a:srcRect b="0" l="0" r="0" t="0"/>
          <a:stretch/>
        </p:blipFill>
        <p:spPr>
          <a:xfrm>
            <a:off x="523875" y="3200400"/>
            <a:ext cx="1462088" cy="1462088"/>
          </a:xfrm>
          <a:prstGeom prst="rect">
            <a:avLst/>
          </a:prstGeom>
          <a:noFill/>
          <a:ln>
            <a:noFill/>
          </a:ln>
        </p:spPr>
      </p:pic>
      <p:pic>
        <p:nvPicPr>
          <p:cNvPr descr="Gezin met twee kinderen" id="207" name="Google Shape;207;p39"/>
          <p:cNvPicPr preferRelativeResize="0"/>
          <p:nvPr/>
        </p:nvPicPr>
        <p:blipFill rotWithShape="1">
          <a:blip r:embed="rId9">
            <a:alphaModFix/>
          </a:blip>
          <a:srcRect b="0" l="0" r="0" t="0"/>
          <a:stretch/>
        </p:blipFill>
        <p:spPr>
          <a:xfrm>
            <a:off x="6469062" y="3086100"/>
            <a:ext cx="1851421" cy="1851421"/>
          </a:xfrm>
          <a:prstGeom prst="rect">
            <a:avLst/>
          </a:prstGeom>
          <a:noFill/>
          <a:ln>
            <a:noFill/>
          </a:ln>
        </p:spPr>
      </p:pic>
      <p:pic>
        <p:nvPicPr>
          <p:cNvPr descr="Zwangere vrouw" id="208" name="Google Shape;208;p39"/>
          <p:cNvPicPr preferRelativeResize="0"/>
          <p:nvPr/>
        </p:nvPicPr>
        <p:blipFill rotWithShape="1">
          <a:blip r:embed="rId10">
            <a:alphaModFix/>
          </a:blip>
          <a:srcRect b="0" l="0" r="0" t="0"/>
          <a:stretch/>
        </p:blipFill>
        <p:spPr>
          <a:xfrm>
            <a:off x="5565775" y="2439590"/>
            <a:ext cx="1463278" cy="1463278"/>
          </a:xfrm>
          <a:prstGeom prst="rect">
            <a:avLst/>
          </a:prstGeom>
          <a:noFill/>
          <a:ln>
            <a:noFill/>
          </a:ln>
        </p:spPr>
      </p:pic>
      <p:pic>
        <p:nvPicPr>
          <p:cNvPr descr="Man met wandelstok" id="209" name="Google Shape;209;p39"/>
          <p:cNvPicPr preferRelativeResize="0"/>
          <p:nvPr/>
        </p:nvPicPr>
        <p:blipFill rotWithShape="1">
          <a:blip r:embed="rId11">
            <a:alphaModFix/>
          </a:blip>
          <a:srcRect b="0" l="0" r="0" t="0"/>
          <a:stretch/>
        </p:blipFill>
        <p:spPr>
          <a:xfrm>
            <a:off x="4225925" y="3186113"/>
            <a:ext cx="1462088" cy="1463278"/>
          </a:xfrm>
          <a:prstGeom prst="rect">
            <a:avLst/>
          </a:prstGeom>
          <a:noFill/>
          <a:ln>
            <a:noFill/>
          </a:ln>
        </p:spPr>
      </p:pic>
      <p:pic>
        <p:nvPicPr>
          <p:cNvPr descr="Lopen" id="210" name="Google Shape;210;p39"/>
          <p:cNvPicPr preferRelativeResize="0"/>
          <p:nvPr/>
        </p:nvPicPr>
        <p:blipFill rotWithShape="1">
          <a:blip r:embed="rId12">
            <a:alphaModFix/>
          </a:blip>
          <a:srcRect b="0" l="0" r="0" t="0"/>
          <a:stretch/>
        </p:blipFill>
        <p:spPr>
          <a:xfrm>
            <a:off x="5270500" y="1088231"/>
            <a:ext cx="1463278" cy="1463278"/>
          </a:xfrm>
          <a:prstGeom prst="rect">
            <a:avLst/>
          </a:prstGeom>
          <a:noFill/>
          <a:ln>
            <a:noFill/>
          </a:ln>
        </p:spPr>
      </p:pic>
      <p:pic>
        <p:nvPicPr>
          <p:cNvPr descr="Kind met ballon" id="211" name="Google Shape;211;p39"/>
          <p:cNvPicPr preferRelativeResize="0"/>
          <p:nvPr/>
        </p:nvPicPr>
        <p:blipFill rotWithShape="1">
          <a:blip r:embed="rId13">
            <a:alphaModFix/>
          </a:blip>
          <a:srcRect b="0" l="0" r="0" t="0"/>
          <a:stretch/>
        </p:blipFill>
        <p:spPr>
          <a:xfrm>
            <a:off x="2108200" y="3152775"/>
            <a:ext cx="1462088" cy="1463278"/>
          </a:xfrm>
          <a:prstGeom prst="rect">
            <a:avLst/>
          </a:prstGeom>
          <a:noFill/>
          <a:ln>
            <a:noFill/>
          </a:ln>
        </p:spPr>
      </p:pic>
      <p:pic>
        <p:nvPicPr>
          <p:cNvPr descr="Vrouw met kind" id="212" name="Google Shape;212;p39"/>
          <p:cNvPicPr preferRelativeResize="0"/>
          <p:nvPr/>
        </p:nvPicPr>
        <p:blipFill rotWithShape="1">
          <a:blip r:embed="rId14">
            <a:alphaModFix/>
          </a:blip>
          <a:srcRect b="0" l="0" r="0" t="0"/>
          <a:stretch/>
        </p:blipFill>
        <p:spPr>
          <a:xfrm>
            <a:off x="6642100" y="1481137"/>
            <a:ext cx="1463278" cy="1462088"/>
          </a:xfrm>
          <a:prstGeom prst="rect">
            <a:avLst/>
          </a:prstGeom>
          <a:noFill/>
          <a:ln>
            <a:noFill/>
          </a:ln>
        </p:spPr>
      </p:pic>
      <p:sp>
        <p:nvSpPr>
          <p:cNvPr id="213" name="Google Shape;213;p39"/>
          <p:cNvSpPr txBox="1"/>
          <p:nvPr/>
        </p:nvSpPr>
        <p:spPr>
          <a:xfrm>
            <a:off x="25400" y="4926806"/>
            <a:ext cx="4392600" cy="2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Palatino Linotype"/>
              <a:buNone/>
            </a:pPr>
            <a:r>
              <a:rPr b="1" i="0" lang="en" sz="1200" u="none" cap="none" strike="noStrike">
                <a:solidFill>
                  <a:schemeClr val="dk1"/>
                </a:solidFill>
                <a:latin typeface="Palatino Linotype"/>
                <a:ea typeface="Palatino Linotype"/>
                <a:cs typeface="Palatino Linotype"/>
                <a:sym typeface="Palatino Linotype"/>
              </a:rPr>
              <a:t>Dalfsen 12 november 2019 – Annemarth Idenburg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Google Shape;218;p40"/>
          <p:cNvPicPr preferRelativeResize="0"/>
          <p:nvPr/>
        </p:nvPicPr>
        <p:blipFill rotWithShape="1">
          <a:blip r:embed="rId3">
            <a:alphaModFix/>
          </a:blip>
          <a:srcRect b="0" l="0" r="0" t="0"/>
          <a:stretch/>
        </p:blipFill>
        <p:spPr>
          <a:xfrm rot="-299999">
            <a:off x="908375" y="2762251"/>
            <a:ext cx="4557712" cy="1378744"/>
          </a:xfrm>
          <a:prstGeom prst="rect">
            <a:avLst/>
          </a:prstGeom>
          <a:noFill/>
          <a:ln>
            <a:noFill/>
          </a:ln>
        </p:spPr>
      </p:pic>
      <p:pic>
        <p:nvPicPr>
          <p:cNvPr id="219" name="Google Shape;219;p40"/>
          <p:cNvPicPr preferRelativeResize="0"/>
          <p:nvPr/>
        </p:nvPicPr>
        <p:blipFill rotWithShape="1">
          <a:blip r:embed="rId4">
            <a:alphaModFix/>
          </a:blip>
          <a:srcRect b="0" l="0" r="0" t="0"/>
          <a:stretch/>
        </p:blipFill>
        <p:spPr>
          <a:xfrm rot="-360000">
            <a:off x="2351134" y="4149328"/>
            <a:ext cx="1785937" cy="364331"/>
          </a:xfrm>
          <a:prstGeom prst="rect">
            <a:avLst/>
          </a:prstGeom>
          <a:noFill/>
          <a:ln>
            <a:noFill/>
          </a:ln>
        </p:spPr>
      </p:pic>
      <p:sp>
        <p:nvSpPr>
          <p:cNvPr id="220" name="Google Shape;220;p40"/>
          <p:cNvSpPr txBox="1"/>
          <p:nvPr/>
        </p:nvSpPr>
        <p:spPr>
          <a:xfrm rot="-225089">
            <a:off x="4823027" y="4107305"/>
            <a:ext cx="2228375" cy="2781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Palatino Linotype"/>
              <a:buNone/>
            </a:pPr>
            <a:r>
              <a:rPr b="1" i="0" lang="en" sz="1800" u="none" cap="none" strike="noStrike">
                <a:solidFill>
                  <a:schemeClr val="dk1"/>
                </a:solidFill>
                <a:latin typeface="Palatino Linotype"/>
                <a:ea typeface="Palatino Linotype"/>
                <a:cs typeface="Palatino Linotype"/>
                <a:sym typeface="Palatino Linotype"/>
              </a:rPr>
              <a:t>29 maart 2019</a:t>
            </a:r>
            <a:endParaRPr/>
          </a:p>
        </p:txBody>
      </p:sp>
      <p:pic>
        <p:nvPicPr>
          <p:cNvPr id="221" name="Google Shape;221;p40"/>
          <p:cNvPicPr preferRelativeResize="0"/>
          <p:nvPr/>
        </p:nvPicPr>
        <p:blipFill rotWithShape="1">
          <a:blip r:embed="rId5">
            <a:alphaModFix/>
          </a:blip>
          <a:srcRect b="0" l="0" r="0" t="0"/>
          <a:stretch/>
        </p:blipFill>
        <p:spPr>
          <a:xfrm rot="720000">
            <a:off x="4013957" y="525065"/>
            <a:ext cx="3671888" cy="1147763"/>
          </a:xfrm>
          <a:prstGeom prst="rect">
            <a:avLst/>
          </a:prstGeom>
          <a:noFill/>
          <a:ln>
            <a:noFill/>
          </a:ln>
        </p:spPr>
      </p:pic>
      <p:pic>
        <p:nvPicPr>
          <p:cNvPr id="222" name="Google Shape;222;p40"/>
          <p:cNvPicPr preferRelativeResize="0"/>
          <p:nvPr/>
        </p:nvPicPr>
        <p:blipFill rotWithShape="1">
          <a:blip r:embed="rId6">
            <a:alphaModFix/>
          </a:blip>
          <a:srcRect b="0" l="0" r="0" t="0"/>
          <a:stretch/>
        </p:blipFill>
        <p:spPr>
          <a:xfrm rot="660000">
            <a:off x="4987759" y="219075"/>
            <a:ext cx="1271588" cy="421481"/>
          </a:xfrm>
          <a:prstGeom prst="rect">
            <a:avLst/>
          </a:prstGeom>
          <a:noFill/>
          <a:ln>
            <a:noFill/>
          </a:ln>
        </p:spPr>
      </p:pic>
      <p:sp>
        <p:nvSpPr>
          <p:cNvPr id="223" name="Google Shape;223;p40"/>
          <p:cNvSpPr txBox="1"/>
          <p:nvPr/>
        </p:nvSpPr>
        <p:spPr>
          <a:xfrm rot="543459">
            <a:off x="6619979" y="639460"/>
            <a:ext cx="1997103" cy="2821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Palatino Linotype"/>
              <a:buNone/>
            </a:pPr>
            <a:r>
              <a:rPr b="1" i="0" lang="en" sz="1800" u="none" cap="none" strike="noStrike">
                <a:solidFill>
                  <a:schemeClr val="dk1"/>
                </a:solidFill>
                <a:latin typeface="Palatino Linotype"/>
                <a:ea typeface="Palatino Linotype"/>
                <a:cs typeface="Palatino Linotype"/>
                <a:sym typeface="Palatino Linotype"/>
              </a:rPr>
              <a:t>23 februari 2019</a:t>
            </a:r>
            <a:endParaRPr/>
          </a:p>
        </p:txBody>
      </p:sp>
      <p:pic>
        <p:nvPicPr>
          <p:cNvPr id="224" name="Google Shape;224;p40"/>
          <p:cNvPicPr preferRelativeResize="0"/>
          <p:nvPr/>
        </p:nvPicPr>
        <p:blipFill rotWithShape="1">
          <a:blip r:embed="rId7">
            <a:alphaModFix/>
          </a:blip>
          <a:srcRect b="0" l="0" r="0" t="0"/>
          <a:stretch/>
        </p:blipFill>
        <p:spPr>
          <a:xfrm>
            <a:off x="250825" y="1635919"/>
            <a:ext cx="4421981" cy="792956"/>
          </a:xfrm>
          <a:prstGeom prst="rect">
            <a:avLst/>
          </a:prstGeom>
          <a:noFill/>
          <a:ln>
            <a:noFill/>
          </a:ln>
        </p:spPr>
      </p:pic>
      <p:pic>
        <p:nvPicPr>
          <p:cNvPr id="225" name="Google Shape;225;p40"/>
          <p:cNvPicPr preferRelativeResize="0"/>
          <p:nvPr/>
        </p:nvPicPr>
        <p:blipFill rotWithShape="1">
          <a:blip r:embed="rId8">
            <a:alphaModFix/>
          </a:blip>
          <a:srcRect b="0" l="0" r="0" t="0"/>
          <a:stretch/>
        </p:blipFill>
        <p:spPr>
          <a:xfrm>
            <a:off x="250825" y="1238250"/>
            <a:ext cx="800100" cy="342900"/>
          </a:xfrm>
          <a:prstGeom prst="rect">
            <a:avLst/>
          </a:prstGeom>
          <a:noFill/>
          <a:ln>
            <a:noFill/>
          </a:ln>
        </p:spPr>
      </p:pic>
      <p:sp>
        <p:nvSpPr>
          <p:cNvPr id="226" name="Google Shape;226;p40"/>
          <p:cNvSpPr txBox="1"/>
          <p:nvPr/>
        </p:nvSpPr>
        <p:spPr>
          <a:xfrm>
            <a:off x="1392237" y="1288256"/>
            <a:ext cx="2448000" cy="2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Palatino Linotype"/>
              <a:buNone/>
            </a:pPr>
            <a:r>
              <a:rPr b="1" i="0" lang="en" sz="1800" u="none" cap="none" strike="noStrike">
                <a:solidFill>
                  <a:schemeClr val="dk1"/>
                </a:solidFill>
                <a:latin typeface="Palatino Linotype"/>
                <a:ea typeface="Palatino Linotype"/>
                <a:cs typeface="Palatino Linotype"/>
                <a:sym typeface="Palatino Linotype"/>
              </a:rPr>
              <a:t>29 maart 2019</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41"/>
          <p:cNvPicPr preferRelativeResize="0"/>
          <p:nvPr/>
        </p:nvPicPr>
        <p:blipFill rotWithShape="1">
          <a:blip r:embed="rId3">
            <a:alphaModFix/>
          </a:blip>
          <a:srcRect b="0" l="0" r="0" t="0"/>
          <a:stretch/>
        </p:blipFill>
        <p:spPr>
          <a:xfrm>
            <a:off x="1979612" y="2787253"/>
            <a:ext cx="3681412" cy="1932383"/>
          </a:xfrm>
          <a:prstGeom prst="rect">
            <a:avLst/>
          </a:prstGeom>
          <a:noFill/>
          <a:ln>
            <a:noFill/>
          </a:ln>
        </p:spPr>
      </p:pic>
      <p:sp>
        <p:nvSpPr>
          <p:cNvPr id="232" name="Google Shape;232;p41"/>
          <p:cNvSpPr txBox="1"/>
          <p:nvPr/>
        </p:nvSpPr>
        <p:spPr>
          <a:xfrm>
            <a:off x="1076325" y="303609"/>
            <a:ext cx="7129500" cy="226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Palatino Linotype"/>
              <a:buNone/>
            </a:pPr>
            <a:r>
              <a:rPr b="1" i="0" lang="en" sz="2800" u="none" cap="none" strike="noStrike">
                <a:solidFill>
                  <a:schemeClr val="dk1"/>
                </a:solidFill>
                <a:latin typeface="Palatino Linotype"/>
                <a:ea typeface="Palatino Linotype"/>
                <a:cs typeface="Palatino Linotype"/>
                <a:sym typeface="Palatino Linotype"/>
              </a:rPr>
              <a:t>Veerkrachtige samenleving </a:t>
            </a:r>
            <a:br>
              <a:rPr b="1" i="0" lang="en" sz="1800" u="none" cap="none" strike="noStrike">
                <a:solidFill>
                  <a:schemeClr val="dk1"/>
                </a:solidFill>
                <a:latin typeface="Palatino Linotype"/>
                <a:ea typeface="Palatino Linotype"/>
                <a:cs typeface="Palatino Linotype"/>
                <a:sym typeface="Palatino Linotype"/>
              </a:rPr>
            </a:br>
            <a:endParaRPr/>
          </a:p>
          <a:p>
            <a:pPr indent="0" lvl="0" marL="0" marR="0" rtl="0" algn="l">
              <a:lnSpc>
                <a:spcPct val="100000"/>
              </a:lnSpc>
              <a:spcBef>
                <a:spcPts val="0"/>
              </a:spcBef>
              <a:spcAft>
                <a:spcPts val="0"/>
              </a:spcAft>
              <a:buClr>
                <a:schemeClr val="dk1"/>
              </a:buClr>
              <a:buSzPts val="1800"/>
              <a:buFont typeface="Palatino Linotype"/>
              <a:buNone/>
            </a:pPr>
            <a:r>
              <a:t/>
            </a:r>
            <a:endParaRPr b="1" i="0" sz="1800" u="none" cap="none" strike="noStrike">
              <a:solidFill>
                <a:schemeClr val="dk1"/>
              </a:solidFill>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chemeClr val="dk1"/>
              </a:buClr>
              <a:buSzPts val="1800"/>
              <a:buFont typeface="Palatino Linotype"/>
              <a:buNone/>
            </a:pPr>
            <a:r>
              <a:rPr b="1" i="0" lang="en" sz="1800" u="none" cap="none" strike="noStrike">
                <a:solidFill>
                  <a:schemeClr val="dk1"/>
                </a:solidFill>
                <a:latin typeface="Palatino Linotype"/>
                <a:ea typeface="Palatino Linotype"/>
                <a:cs typeface="Palatino Linotype"/>
                <a:sym typeface="Palatino Linotype"/>
              </a:rPr>
              <a:t>1. Zorg voor diversiteit: iedereen mag mee doen;</a:t>
            </a:r>
            <a:br>
              <a:rPr b="1" i="0" lang="en" sz="1800" u="none" cap="none" strike="noStrike">
                <a:solidFill>
                  <a:schemeClr val="dk1"/>
                </a:solidFill>
                <a:latin typeface="Palatino Linotype"/>
                <a:ea typeface="Palatino Linotype"/>
                <a:cs typeface="Palatino Linotype"/>
                <a:sym typeface="Palatino Linotype"/>
              </a:rPr>
            </a:br>
            <a:endParaRPr/>
          </a:p>
          <a:p>
            <a:pPr indent="0" lvl="0" marL="0" marR="0" rtl="0" algn="l">
              <a:lnSpc>
                <a:spcPct val="100000"/>
              </a:lnSpc>
              <a:spcBef>
                <a:spcPts val="0"/>
              </a:spcBef>
              <a:spcAft>
                <a:spcPts val="0"/>
              </a:spcAft>
              <a:buClr>
                <a:schemeClr val="dk1"/>
              </a:buClr>
              <a:buSzPts val="1800"/>
              <a:buFont typeface="Palatino Linotype"/>
              <a:buNone/>
            </a:pPr>
            <a:r>
              <a:rPr b="1" i="0" lang="en" sz="1800" u="none" cap="none" strike="noStrike">
                <a:solidFill>
                  <a:schemeClr val="dk1"/>
                </a:solidFill>
                <a:latin typeface="Palatino Linotype"/>
                <a:ea typeface="Palatino Linotype"/>
                <a:cs typeface="Palatino Linotype"/>
                <a:sym typeface="Palatino Linotype"/>
              </a:rPr>
              <a:t>2. Zorg voor behouden verbindingen: iedereen kan mee doen;</a:t>
            </a:r>
            <a:br>
              <a:rPr b="1" i="0" lang="en" sz="1800" u="none" cap="none" strike="noStrike">
                <a:solidFill>
                  <a:schemeClr val="dk1"/>
                </a:solidFill>
                <a:latin typeface="Palatino Linotype"/>
                <a:ea typeface="Palatino Linotype"/>
                <a:cs typeface="Palatino Linotype"/>
                <a:sym typeface="Palatino Linotype"/>
              </a:rPr>
            </a:br>
            <a:endParaRPr/>
          </a:p>
          <a:p>
            <a:pPr indent="0" lvl="0" marL="0" marR="0" rtl="0" algn="l">
              <a:lnSpc>
                <a:spcPct val="100000"/>
              </a:lnSpc>
              <a:spcBef>
                <a:spcPts val="0"/>
              </a:spcBef>
              <a:spcAft>
                <a:spcPts val="0"/>
              </a:spcAft>
              <a:buClr>
                <a:schemeClr val="dk1"/>
              </a:buClr>
              <a:buSzPts val="1800"/>
              <a:buFont typeface="Palatino Linotype"/>
              <a:buNone/>
            </a:pPr>
            <a:r>
              <a:rPr b="1" i="0" lang="en" sz="1800" u="none" cap="none" strike="noStrike">
                <a:solidFill>
                  <a:schemeClr val="dk1"/>
                </a:solidFill>
                <a:latin typeface="Palatino Linotype"/>
                <a:ea typeface="Palatino Linotype"/>
                <a:cs typeface="Palatino Linotype"/>
                <a:sym typeface="Palatino Linotype"/>
              </a:rPr>
              <a:t>3. Zorg voor nieuwe verbindingen: veilige publieke ruimte;</a:t>
            </a:r>
            <a:endParaRPr/>
          </a:p>
          <a:p>
            <a:pPr indent="0" lvl="0" marL="0" marR="0" rtl="0" algn="l">
              <a:lnSpc>
                <a:spcPct val="100000"/>
              </a:lnSpc>
              <a:spcBef>
                <a:spcPts val="0"/>
              </a:spcBef>
              <a:spcAft>
                <a:spcPts val="0"/>
              </a:spcAft>
              <a:buClr>
                <a:schemeClr val="dk1"/>
              </a:buClr>
              <a:buSzPts val="1800"/>
              <a:buFont typeface="Palatino Linotype"/>
              <a:buNone/>
            </a:pPr>
            <a:r>
              <a:t/>
            </a:r>
            <a:endParaRPr b="1" i="0" sz="1800" u="none" cap="none" strike="noStrike">
              <a:solidFill>
                <a:schemeClr val="dk1"/>
              </a:solidFill>
              <a:latin typeface="Palatino Linotype"/>
              <a:ea typeface="Palatino Linotype"/>
              <a:cs typeface="Palatino Linotype"/>
              <a:sym typeface="Palatino Linotype"/>
            </a:endParaRPr>
          </a:p>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42"/>
          <p:cNvPicPr preferRelativeResize="0"/>
          <p:nvPr/>
        </p:nvPicPr>
        <p:blipFill rotWithShape="1">
          <a:blip r:embed="rId3">
            <a:alphaModFix/>
          </a:blip>
          <a:srcRect b="0" l="0" r="0" t="0"/>
          <a:stretch/>
        </p:blipFill>
        <p:spPr>
          <a:xfrm>
            <a:off x="360362" y="781050"/>
            <a:ext cx="2772964" cy="2394347"/>
          </a:xfrm>
          <a:prstGeom prst="rect">
            <a:avLst/>
          </a:prstGeom>
          <a:noFill/>
          <a:ln>
            <a:noFill/>
          </a:ln>
        </p:spPr>
      </p:pic>
      <p:pic>
        <p:nvPicPr>
          <p:cNvPr id="238" name="Google Shape;238;p42"/>
          <p:cNvPicPr preferRelativeResize="0"/>
          <p:nvPr/>
        </p:nvPicPr>
        <p:blipFill rotWithShape="1">
          <a:blip r:embed="rId4">
            <a:alphaModFix/>
          </a:blip>
          <a:srcRect b="0" l="0" r="0" t="0"/>
          <a:stretch/>
        </p:blipFill>
        <p:spPr>
          <a:xfrm>
            <a:off x="4057650" y="2301478"/>
            <a:ext cx="3649266" cy="2322909"/>
          </a:xfrm>
          <a:prstGeom prst="rect">
            <a:avLst/>
          </a:prstGeom>
          <a:noFill/>
          <a:ln>
            <a:noFill/>
          </a:ln>
        </p:spPr>
      </p:pic>
      <p:sp>
        <p:nvSpPr>
          <p:cNvPr id="239" name="Google Shape;239;p42"/>
          <p:cNvSpPr txBox="1"/>
          <p:nvPr/>
        </p:nvSpPr>
        <p:spPr>
          <a:xfrm>
            <a:off x="3419475" y="141684"/>
            <a:ext cx="2952900" cy="39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Palatino Linotype"/>
              <a:buNone/>
            </a:pPr>
            <a:r>
              <a:rPr b="1" i="0" lang="en" sz="2800" u="none">
                <a:solidFill>
                  <a:schemeClr val="dk1"/>
                </a:solidFill>
                <a:latin typeface="Palatino Linotype"/>
                <a:ea typeface="Palatino Linotype"/>
                <a:cs typeface="Palatino Linotype"/>
                <a:sym typeface="Palatino Linotype"/>
              </a:rPr>
              <a:t>Bevolkingsgroei</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txBox="1"/>
          <p:nvPr/>
        </p:nvSpPr>
        <p:spPr>
          <a:xfrm>
            <a:off x="915600" y="2210400"/>
            <a:ext cx="7312800" cy="72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800">
                <a:latin typeface="Merriweather Light"/>
                <a:ea typeface="Merriweather Light"/>
                <a:cs typeface="Merriweather Light"/>
                <a:sym typeface="Merriweather Light"/>
              </a:rPr>
              <a:t>Een nieuwe missie en visie voor</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rPr lang="en" sz="2800">
                <a:latin typeface="Merriweather Light"/>
                <a:ea typeface="Merriweather Light"/>
                <a:cs typeface="Merriweather Light"/>
                <a:sym typeface="Merriweather Light"/>
              </a:rPr>
              <a:t>de gemeente Dalfsen.</a:t>
            </a:r>
            <a:endParaRPr sz="2800">
              <a:latin typeface="Merriweather Light"/>
              <a:ea typeface="Merriweather Light"/>
              <a:cs typeface="Merriweather Light"/>
              <a:sym typeface="Merriweather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grpSp>
        <p:nvGrpSpPr>
          <p:cNvPr id="244" name="Google Shape;244;p43"/>
          <p:cNvGrpSpPr/>
          <p:nvPr/>
        </p:nvGrpSpPr>
        <p:grpSpPr>
          <a:xfrm>
            <a:off x="1014403" y="364177"/>
            <a:ext cx="2282801" cy="1590456"/>
            <a:chOff x="1337699" y="2621807"/>
            <a:chExt cx="3540873" cy="3727340"/>
          </a:xfrm>
        </p:grpSpPr>
        <p:grpSp>
          <p:nvGrpSpPr>
            <p:cNvPr id="245" name="Google Shape;245;p43"/>
            <p:cNvGrpSpPr/>
            <p:nvPr/>
          </p:nvGrpSpPr>
          <p:grpSpPr>
            <a:xfrm>
              <a:off x="2729575" y="4044540"/>
              <a:ext cx="1410337" cy="1936653"/>
              <a:chOff x="4558944" y="1925155"/>
              <a:chExt cx="1410337" cy="1936653"/>
            </a:xfrm>
          </p:grpSpPr>
          <p:pic>
            <p:nvPicPr>
              <p:cNvPr descr="Gebruiker" id="246" name="Google Shape;246;p43"/>
              <p:cNvPicPr preferRelativeResize="0"/>
              <p:nvPr/>
            </p:nvPicPr>
            <p:blipFill rotWithShape="1">
              <a:blip r:embed="rId3">
                <a:alphaModFix/>
              </a:blip>
              <a:srcRect b="0" l="0" r="0" t="0"/>
              <a:stretch/>
            </p:blipFill>
            <p:spPr>
              <a:xfrm>
                <a:off x="4558944" y="1925155"/>
                <a:ext cx="1393304" cy="1393304"/>
              </a:xfrm>
              <a:prstGeom prst="rect">
                <a:avLst/>
              </a:prstGeom>
              <a:noFill/>
              <a:ln>
                <a:noFill/>
              </a:ln>
            </p:spPr>
          </p:pic>
          <p:pic>
            <p:nvPicPr>
              <p:cNvPr descr="Gebruiker" id="247" name="Google Shape;247;p43"/>
              <p:cNvPicPr preferRelativeResize="0"/>
              <p:nvPr/>
            </p:nvPicPr>
            <p:blipFill rotWithShape="1">
              <a:blip r:embed="rId4">
                <a:alphaModFix/>
              </a:blip>
              <a:srcRect b="0" l="0" r="0" t="0"/>
              <a:stretch/>
            </p:blipFill>
            <p:spPr>
              <a:xfrm>
                <a:off x="4575977" y="2468504"/>
                <a:ext cx="1393304" cy="1393304"/>
              </a:xfrm>
              <a:prstGeom prst="rect">
                <a:avLst/>
              </a:prstGeom>
              <a:noFill/>
              <a:ln>
                <a:noFill/>
              </a:ln>
            </p:spPr>
          </p:pic>
        </p:grpSp>
        <p:grpSp>
          <p:nvGrpSpPr>
            <p:cNvPr id="248" name="Google Shape;248;p43"/>
            <p:cNvGrpSpPr/>
            <p:nvPr/>
          </p:nvGrpSpPr>
          <p:grpSpPr>
            <a:xfrm>
              <a:off x="1337699" y="2621807"/>
              <a:ext cx="3540873" cy="3727340"/>
              <a:chOff x="3232332" y="742184"/>
              <a:chExt cx="3540873" cy="3727340"/>
            </a:xfrm>
          </p:grpSpPr>
          <p:pic>
            <p:nvPicPr>
              <p:cNvPr descr="Gebruiker" id="249" name="Google Shape;249;p43"/>
              <p:cNvPicPr preferRelativeResize="0"/>
              <p:nvPr/>
            </p:nvPicPr>
            <p:blipFill rotWithShape="1">
              <a:blip r:embed="rId4">
                <a:alphaModFix/>
              </a:blip>
              <a:srcRect b="0" l="0" r="0" t="0"/>
              <a:stretch/>
            </p:blipFill>
            <p:spPr>
              <a:xfrm>
                <a:off x="4807546" y="1101236"/>
                <a:ext cx="1393304" cy="1393304"/>
              </a:xfrm>
              <a:prstGeom prst="rect">
                <a:avLst/>
              </a:prstGeom>
              <a:noFill/>
              <a:ln>
                <a:noFill/>
              </a:ln>
            </p:spPr>
          </p:pic>
          <p:pic>
            <p:nvPicPr>
              <p:cNvPr descr="Gebruiker" id="250" name="Google Shape;250;p43"/>
              <p:cNvPicPr preferRelativeResize="0"/>
              <p:nvPr/>
            </p:nvPicPr>
            <p:blipFill rotWithShape="1">
              <a:blip r:embed="rId3">
                <a:alphaModFix/>
              </a:blip>
              <a:srcRect b="0" l="0" r="0" t="0"/>
              <a:stretch/>
            </p:blipFill>
            <p:spPr>
              <a:xfrm>
                <a:off x="3260702" y="1263704"/>
                <a:ext cx="1393304" cy="1393304"/>
              </a:xfrm>
              <a:prstGeom prst="rect">
                <a:avLst/>
              </a:prstGeom>
              <a:noFill/>
              <a:ln>
                <a:noFill/>
              </a:ln>
            </p:spPr>
          </p:pic>
          <p:pic>
            <p:nvPicPr>
              <p:cNvPr descr="Gebruiker" id="251" name="Google Shape;251;p43"/>
              <p:cNvPicPr preferRelativeResize="0"/>
              <p:nvPr/>
            </p:nvPicPr>
            <p:blipFill rotWithShape="1">
              <a:blip r:embed="rId4">
                <a:alphaModFix/>
              </a:blip>
              <a:srcRect b="0" l="0" r="0" t="0"/>
              <a:stretch/>
            </p:blipFill>
            <p:spPr>
              <a:xfrm>
                <a:off x="3937048" y="742184"/>
                <a:ext cx="1393304" cy="1393304"/>
              </a:xfrm>
              <a:prstGeom prst="rect">
                <a:avLst/>
              </a:prstGeom>
              <a:noFill/>
              <a:ln>
                <a:noFill/>
              </a:ln>
            </p:spPr>
          </p:pic>
          <p:pic>
            <p:nvPicPr>
              <p:cNvPr descr="Gebruiker" id="252" name="Google Shape;252;p43"/>
              <p:cNvPicPr preferRelativeResize="0"/>
              <p:nvPr/>
            </p:nvPicPr>
            <p:blipFill rotWithShape="1">
              <a:blip r:embed="rId4">
                <a:alphaModFix/>
              </a:blip>
              <a:srcRect b="0" l="0" r="0" t="0"/>
              <a:stretch/>
            </p:blipFill>
            <p:spPr>
              <a:xfrm>
                <a:off x="5379901" y="1726736"/>
                <a:ext cx="1393304" cy="1393304"/>
              </a:xfrm>
              <a:prstGeom prst="rect">
                <a:avLst/>
              </a:prstGeom>
              <a:noFill/>
              <a:ln>
                <a:noFill/>
              </a:ln>
            </p:spPr>
          </p:pic>
          <p:pic>
            <p:nvPicPr>
              <p:cNvPr descr="Gebruiker" id="253" name="Google Shape;253;p43"/>
              <p:cNvPicPr preferRelativeResize="0"/>
              <p:nvPr/>
            </p:nvPicPr>
            <p:blipFill rotWithShape="1">
              <a:blip r:embed="rId4">
                <a:alphaModFix/>
              </a:blip>
              <a:srcRect b="0" l="0" r="0" t="0"/>
              <a:stretch/>
            </p:blipFill>
            <p:spPr>
              <a:xfrm>
                <a:off x="3232332" y="2113347"/>
                <a:ext cx="1393304" cy="1393304"/>
              </a:xfrm>
              <a:prstGeom prst="rect">
                <a:avLst/>
              </a:prstGeom>
              <a:noFill/>
              <a:ln>
                <a:noFill/>
              </a:ln>
            </p:spPr>
          </p:pic>
          <p:pic>
            <p:nvPicPr>
              <p:cNvPr descr="Gebruiker" id="254" name="Google Shape;254;p43"/>
              <p:cNvPicPr preferRelativeResize="0"/>
              <p:nvPr/>
            </p:nvPicPr>
            <p:blipFill rotWithShape="1">
              <a:blip r:embed="rId3">
                <a:alphaModFix/>
              </a:blip>
              <a:srcRect b="0" l="0" r="0" t="0"/>
              <a:stretch/>
            </p:blipFill>
            <p:spPr>
              <a:xfrm>
                <a:off x="3909030" y="1622756"/>
                <a:ext cx="1393304" cy="1393304"/>
              </a:xfrm>
              <a:prstGeom prst="rect">
                <a:avLst/>
              </a:prstGeom>
              <a:noFill/>
              <a:ln>
                <a:noFill/>
              </a:ln>
            </p:spPr>
          </p:pic>
          <p:pic>
            <p:nvPicPr>
              <p:cNvPr descr="Gebruiker" id="255" name="Google Shape;255;p43"/>
              <p:cNvPicPr preferRelativeResize="0"/>
              <p:nvPr/>
            </p:nvPicPr>
            <p:blipFill rotWithShape="1">
              <a:blip r:embed="rId3">
                <a:alphaModFix/>
              </a:blip>
              <a:srcRect b="0" l="0" r="0" t="0"/>
              <a:stretch/>
            </p:blipFill>
            <p:spPr>
              <a:xfrm>
                <a:off x="3363718" y="2801403"/>
                <a:ext cx="1393304" cy="1393304"/>
              </a:xfrm>
              <a:prstGeom prst="rect">
                <a:avLst/>
              </a:prstGeom>
              <a:noFill/>
              <a:ln>
                <a:noFill/>
              </a:ln>
            </p:spPr>
          </p:pic>
          <p:pic>
            <p:nvPicPr>
              <p:cNvPr descr="Gebruiker" id="256" name="Google Shape;256;p43"/>
              <p:cNvPicPr preferRelativeResize="0"/>
              <p:nvPr/>
            </p:nvPicPr>
            <p:blipFill rotWithShape="1">
              <a:blip r:embed="rId3">
                <a:alphaModFix/>
              </a:blip>
              <a:srcRect b="0" l="0" r="0" t="0"/>
              <a:stretch/>
            </p:blipFill>
            <p:spPr>
              <a:xfrm>
                <a:off x="5247532" y="2576469"/>
                <a:ext cx="1393304" cy="1393304"/>
              </a:xfrm>
              <a:prstGeom prst="rect">
                <a:avLst/>
              </a:prstGeom>
              <a:noFill/>
              <a:ln>
                <a:noFill/>
              </a:ln>
            </p:spPr>
          </p:pic>
          <p:pic>
            <p:nvPicPr>
              <p:cNvPr descr="Gebruiker" id="257" name="Google Shape;257;p43"/>
              <p:cNvPicPr preferRelativeResize="0"/>
              <p:nvPr/>
            </p:nvPicPr>
            <p:blipFill rotWithShape="1">
              <a:blip r:embed="rId3">
                <a:alphaModFix/>
              </a:blip>
              <a:srcRect b="0" l="0" r="0" t="0"/>
              <a:stretch/>
            </p:blipFill>
            <p:spPr>
              <a:xfrm>
                <a:off x="3996574" y="3076220"/>
                <a:ext cx="1393304" cy="1393304"/>
              </a:xfrm>
              <a:prstGeom prst="rect">
                <a:avLst/>
              </a:prstGeom>
              <a:noFill/>
              <a:ln>
                <a:noFill/>
              </a:ln>
            </p:spPr>
          </p:pic>
        </p:grpSp>
      </p:grpSp>
      <p:grpSp>
        <p:nvGrpSpPr>
          <p:cNvPr id="258" name="Google Shape;258;p43"/>
          <p:cNvGrpSpPr/>
          <p:nvPr/>
        </p:nvGrpSpPr>
        <p:grpSpPr>
          <a:xfrm>
            <a:off x="4702066" y="132145"/>
            <a:ext cx="3291127" cy="2010940"/>
            <a:chOff x="-2529847" y="2268574"/>
            <a:chExt cx="5568742" cy="4155692"/>
          </a:xfrm>
        </p:grpSpPr>
        <p:grpSp>
          <p:nvGrpSpPr>
            <p:cNvPr id="259" name="Google Shape;259;p43"/>
            <p:cNvGrpSpPr/>
            <p:nvPr/>
          </p:nvGrpSpPr>
          <p:grpSpPr>
            <a:xfrm>
              <a:off x="-56155" y="3092741"/>
              <a:ext cx="2052198" cy="2726463"/>
              <a:chOff x="3137523" y="3036913"/>
              <a:chExt cx="2052198" cy="2726463"/>
            </a:xfrm>
          </p:grpSpPr>
          <p:pic>
            <p:nvPicPr>
              <p:cNvPr descr="Gebruiker" id="260" name="Google Shape;260;p43"/>
              <p:cNvPicPr preferRelativeResize="0"/>
              <p:nvPr/>
            </p:nvPicPr>
            <p:blipFill rotWithShape="1">
              <a:blip r:embed="rId5">
                <a:alphaModFix/>
              </a:blip>
              <a:srcRect b="0" l="0" r="0" t="0"/>
              <a:stretch/>
            </p:blipFill>
            <p:spPr>
              <a:xfrm>
                <a:off x="3796417" y="4370072"/>
                <a:ext cx="1393304" cy="1393304"/>
              </a:xfrm>
              <a:prstGeom prst="rect">
                <a:avLst/>
              </a:prstGeom>
              <a:noFill/>
              <a:ln>
                <a:noFill/>
              </a:ln>
            </p:spPr>
          </p:pic>
          <p:pic>
            <p:nvPicPr>
              <p:cNvPr descr="Gebruiker" id="261" name="Google Shape;261;p43"/>
              <p:cNvPicPr preferRelativeResize="0"/>
              <p:nvPr/>
            </p:nvPicPr>
            <p:blipFill rotWithShape="1">
              <a:blip r:embed="rId6">
                <a:alphaModFix/>
              </a:blip>
              <a:srcRect b="0" l="0" r="0" t="0"/>
              <a:stretch/>
            </p:blipFill>
            <p:spPr>
              <a:xfrm>
                <a:off x="3137523" y="4146721"/>
                <a:ext cx="1393304" cy="1393304"/>
              </a:xfrm>
              <a:prstGeom prst="rect">
                <a:avLst/>
              </a:prstGeom>
              <a:noFill/>
              <a:ln>
                <a:noFill/>
              </a:ln>
            </p:spPr>
          </p:pic>
          <p:pic>
            <p:nvPicPr>
              <p:cNvPr descr="Gebruiker" id="262" name="Google Shape;262;p43"/>
              <p:cNvPicPr preferRelativeResize="0"/>
              <p:nvPr/>
            </p:nvPicPr>
            <p:blipFill rotWithShape="1">
              <a:blip r:embed="rId5">
                <a:alphaModFix/>
              </a:blip>
              <a:srcRect b="0" l="0" r="0" t="0"/>
              <a:stretch/>
            </p:blipFill>
            <p:spPr>
              <a:xfrm>
                <a:off x="3622355" y="3036913"/>
                <a:ext cx="1393304" cy="1393304"/>
              </a:xfrm>
              <a:prstGeom prst="rect">
                <a:avLst/>
              </a:prstGeom>
              <a:noFill/>
              <a:ln>
                <a:noFill/>
              </a:ln>
            </p:spPr>
          </p:pic>
        </p:grpSp>
        <p:grpSp>
          <p:nvGrpSpPr>
            <p:cNvPr id="263" name="Google Shape;263;p43"/>
            <p:cNvGrpSpPr/>
            <p:nvPr/>
          </p:nvGrpSpPr>
          <p:grpSpPr>
            <a:xfrm>
              <a:off x="-2529847" y="2268574"/>
              <a:ext cx="5568742" cy="4155692"/>
              <a:chOff x="430663" y="2572362"/>
              <a:chExt cx="5568742" cy="4155692"/>
            </a:xfrm>
          </p:grpSpPr>
          <p:pic>
            <p:nvPicPr>
              <p:cNvPr descr="Gebruiker" id="264" name="Google Shape;264;p43"/>
              <p:cNvPicPr preferRelativeResize="0"/>
              <p:nvPr/>
            </p:nvPicPr>
            <p:blipFill rotWithShape="1">
              <a:blip r:embed="rId6">
                <a:alphaModFix/>
              </a:blip>
              <a:srcRect b="0" l="0" r="0" t="0"/>
              <a:stretch/>
            </p:blipFill>
            <p:spPr>
              <a:xfrm>
                <a:off x="2160610" y="2976768"/>
                <a:ext cx="1393304" cy="1393304"/>
              </a:xfrm>
              <a:prstGeom prst="rect">
                <a:avLst/>
              </a:prstGeom>
              <a:noFill/>
              <a:ln>
                <a:noFill/>
              </a:ln>
            </p:spPr>
          </p:pic>
          <p:pic>
            <p:nvPicPr>
              <p:cNvPr descr="Gebruiker" id="265" name="Google Shape;265;p43"/>
              <p:cNvPicPr preferRelativeResize="0"/>
              <p:nvPr/>
            </p:nvPicPr>
            <p:blipFill rotWithShape="1">
              <a:blip r:embed="rId5">
                <a:alphaModFix/>
              </a:blip>
              <a:srcRect b="0" l="0" r="0" t="0"/>
              <a:stretch/>
            </p:blipFill>
            <p:spPr>
              <a:xfrm>
                <a:off x="3347874" y="5334750"/>
                <a:ext cx="1393304" cy="1393304"/>
              </a:xfrm>
              <a:prstGeom prst="rect">
                <a:avLst/>
              </a:prstGeom>
              <a:noFill/>
              <a:ln>
                <a:noFill/>
              </a:ln>
            </p:spPr>
          </p:pic>
          <p:pic>
            <p:nvPicPr>
              <p:cNvPr descr="Gebruiker" id="266" name="Google Shape;266;p43"/>
              <p:cNvPicPr preferRelativeResize="0"/>
              <p:nvPr/>
            </p:nvPicPr>
            <p:blipFill rotWithShape="1">
              <a:blip r:embed="rId5">
                <a:alphaModFix/>
              </a:blip>
              <a:srcRect b="0" l="0" r="0" t="0"/>
              <a:stretch/>
            </p:blipFill>
            <p:spPr>
              <a:xfrm>
                <a:off x="4606101" y="4762226"/>
                <a:ext cx="1393304" cy="1393304"/>
              </a:xfrm>
              <a:prstGeom prst="rect">
                <a:avLst/>
              </a:prstGeom>
              <a:noFill/>
              <a:ln>
                <a:noFill/>
              </a:ln>
            </p:spPr>
          </p:pic>
          <p:pic>
            <p:nvPicPr>
              <p:cNvPr descr="Gebruiker" id="267" name="Google Shape;267;p43"/>
              <p:cNvPicPr preferRelativeResize="0"/>
              <p:nvPr/>
            </p:nvPicPr>
            <p:blipFill rotWithShape="1">
              <a:blip r:embed="rId5">
                <a:alphaModFix/>
              </a:blip>
              <a:srcRect b="0" l="0" r="0" t="0"/>
              <a:stretch/>
            </p:blipFill>
            <p:spPr>
              <a:xfrm>
                <a:off x="4377121" y="3493050"/>
                <a:ext cx="1393304" cy="1393304"/>
              </a:xfrm>
              <a:prstGeom prst="rect">
                <a:avLst/>
              </a:prstGeom>
              <a:noFill/>
              <a:ln>
                <a:noFill/>
              </a:ln>
            </p:spPr>
          </p:pic>
          <p:pic>
            <p:nvPicPr>
              <p:cNvPr descr="Gebruiker" id="268" name="Google Shape;268;p43"/>
              <p:cNvPicPr preferRelativeResize="0"/>
              <p:nvPr/>
            </p:nvPicPr>
            <p:blipFill rotWithShape="1">
              <a:blip r:embed="rId6">
                <a:alphaModFix/>
              </a:blip>
              <a:srcRect b="0" l="0" r="0" t="0"/>
              <a:stretch/>
            </p:blipFill>
            <p:spPr>
              <a:xfrm>
                <a:off x="430663" y="4336117"/>
                <a:ext cx="1393304" cy="1393304"/>
              </a:xfrm>
              <a:prstGeom prst="rect">
                <a:avLst/>
              </a:prstGeom>
              <a:noFill/>
              <a:ln>
                <a:noFill/>
              </a:ln>
            </p:spPr>
          </p:pic>
          <p:pic>
            <p:nvPicPr>
              <p:cNvPr descr="Gebruiker" id="269" name="Google Shape;269;p43"/>
              <p:cNvPicPr preferRelativeResize="0"/>
              <p:nvPr/>
            </p:nvPicPr>
            <p:blipFill rotWithShape="1">
              <a:blip r:embed="rId6">
                <a:alphaModFix/>
              </a:blip>
              <a:srcRect b="0" l="0" r="0" t="0"/>
              <a:stretch/>
            </p:blipFill>
            <p:spPr>
              <a:xfrm>
                <a:off x="1442007" y="3522421"/>
                <a:ext cx="1393304" cy="1393304"/>
              </a:xfrm>
              <a:prstGeom prst="rect">
                <a:avLst/>
              </a:prstGeom>
              <a:noFill/>
              <a:ln>
                <a:noFill/>
              </a:ln>
            </p:spPr>
          </p:pic>
          <p:pic>
            <p:nvPicPr>
              <p:cNvPr descr="Gebruiker" id="270" name="Google Shape;270;p43"/>
              <p:cNvPicPr preferRelativeResize="0"/>
              <p:nvPr/>
            </p:nvPicPr>
            <p:blipFill rotWithShape="1">
              <a:blip r:embed="rId5">
                <a:alphaModFix/>
              </a:blip>
              <a:srcRect b="0" l="0" r="0" t="0"/>
              <a:stretch/>
            </p:blipFill>
            <p:spPr>
              <a:xfrm>
                <a:off x="2292585" y="4781947"/>
                <a:ext cx="1393304" cy="1393304"/>
              </a:xfrm>
              <a:prstGeom prst="rect">
                <a:avLst/>
              </a:prstGeom>
              <a:noFill/>
              <a:ln>
                <a:noFill/>
              </a:ln>
            </p:spPr>
          </p:pic>
          <p:pic>
            <p:nvPicPr>
              <p:cNvPr descr="Gebruiker" id="271" name="Google Shape;271;p43"/>
              <p:cNvPicPr preferRelativeResize="0"/>
              <p:nvPr/>
            </p:nvPicPr>
            <p:blipFill rotWithShape="1">
              <a:blip r:embed="rId5">
                <a:alphaModFix/>
              </a:blip>
              <a:srcRect b="0" l="0" r="0" t="0"/>
              <a:stretch/>
            </p:blipFill>
            <p:spPr>
              <a:xfrm>
                <a:off x="2941510" y="2572362"/>
                <a:ext cx="1393304" cy="1393304"/>
              </a:xfrm>
              <a:prstGeom prst="rect">
                <a:avLst/>
              </a:prstGeom>
              <a:noFill/>
              <a:ln>
                <a:noFill/>
              </a:ln>
            </p:spPr>
          </p:pic>
          <p:pic>
            <p:nvPicPr>
              <p:cNvPr descr="Gebruiker" id="272" name="Google Shape;272;p43"/>
              <p:cNvPicPr preferRelativeResize="0"/>
              <p:nvPr/>
            </p:nvPicPr>
            <p:blipFill rotWithShape="1">
              <a:blip r:embed="rId5">
                <a:alphaModFix/>
              </a:blip>
              <a:srcRect b="0" l="0" r="0" t="0"/>
              <a:stretch/>
            </p:blipFill>
            <p:spPr>
              <a:xfrm>
                <a:off x="2457448" y="3675444"/>
                <a:ext cx="1393304" cy="1393304"/>
              </a:xfrm>
              <a:prstGeom prst="rect">
                <a:avLst/>
              </a:prstGeom>
              <a:noFill/>
              <a:ln>
                <a:noFill/>
              </a:ln>
            </p:spPr>
          </p:pic>
          <p:pic>
            <p:nvPicPr>
              <p:cNvPr descr="Gebruiker" id="273" name="Google Shape;273;p43"/>
              <p:cNvPicPr preferRelativeResize="0"/>
              <p:nvPr/>
            </p:nvPicPr>
            <p:blipFill rotWithShape="1">
              <a:blip r:embed="rId6">
                <a:alphaModFix/>
              </a:blip>
              <a:srcRect b="0" l="0" r="0" t="0"/>
              <a:stretch/>
            </p:blipFill>
            <p:spPr>
              <a:xfrm>
                <a:off x="782655" y="3052490"/>
                <a:ext cx="1393304" cy="1393304"/>
              </a:xfrm>
              <a:prstGeom prst="rect">
                <a:avLst/>
              </a:prstGeom>
              <a:noFill/>
              <a:ln>
                <a:noFill/>
              </a:ln>
            </p:spPr>
          </p:pic>
          <p:pic>
            <p:nvPicPr>
              <p:cNvPr descr="Gebruiker" id="274" name="Google Shape;274;p43"/>
              <p:cNvPicPr preferRelativeResize="0"/>
              <p:nvPr/>
            </p:nvPicPr>
            <p:blipFill rotWithShape="1">
              <a:blip r:embed="rId6">
                <a:alphaModFix/>
              </a:blip>
              <a:srcRect b="0" l="0" r="0" t="0"/>
              <a:stretch/>
            </p:blipFill>
            <p:spPr>
              <a:xfrm>
                <a:off x="2115754" y="5248188"/>
                <a:ext cx="1393304" cy="1393304"/>
              </a:xfrm>
              <a:prstGeom prst="rect">
                <a:avLst/>
              </a:prstGeom>
              <a:noFill/>
              <a:ln>
                <a:noFill/>
              </a:ln>
            </p:spPr>
          </p:pic>
          <p:pic>
            <p:nvPicPr>
              <p:cNvPr descr="Gebruiker" id="275" name="Google Shape;275;p43"/>
              <p:cNvPicPr preferRelativeResize="0"/>
              <p:nvPr/>
            </p:nvPicPr>
            <p:blipFill rotWithShape="1">
              <a:blip r:embed="rId6">
                <a:alphaModFix/>
              </a:blip>
              <a:srcRect b="0" l="0" r="0" t="0"/>
              <a:stretch/>
            </p:blipFill>
            <p:spPr>
              <a:xfrm>
                <a:off x="1415780" y="4538337"/>
                <a:ext cx="1393304" cy="1393304"/>
              </a:xfrm>
              <a:prstGeom prst="rect">
                <a:avLst/>
              </a:prstGeom>
              <a:noFill/>
              <a:ln>
                <a:noFill/>
              </a:ln>
            </p:spPr>
          </p:pic>
          <p:pic>
            <p:nvPicPr>
              <p:cNvPr descr="Gebruiker" id="276" name="Google Shape;276;p43"/>
              <p:cNvPicPr preferRelativeResize="0"/>
              <p:nvPr/>
            </p:nvPicPr>
            <p:blipFill rotWithShape="1">
              <a:blip r:embed="rId6">
                <a:alphaModFix/>
              </a:blip>
              <a:srcRect b="0" l="0" r="0" t="0"/>
              <a:stretch/>
            </p:blipFill>
            <p:spPr>
              <a:xfrm>
                <a:off x="3915085" y="3323175"/>
                <a:ext cx="1393304" cy="1393304"/>
              </a:xfrm>
              <a:prstGeom prst="rect">
                <a:avLst/>
              </a:prstGeom>
              <a:noFill/>
              <a:ln>
                <a:noFill/>
              </a:ln>
            </p:spPr>
          </p:pic>
        </p:grpSp>
      </p:grpSp>
      <p:grpSp>
        <p:nvGrpSpPr>
          <p:cNvPr id="277" name="Google Shape;277;p43"/>
          <p:cNvGrpSpPr/>
          <p:nvPr/>
        </p:nvGrpSpPr>
        <p:grpSpPr>
          <a:xfrm>
            <a:off x="4610059" y="2782591"/>
            <a:ext cx="3403550" cy="1969457"/>
            <a:chOff x="5132296" y="2442631"/>
            <a:chExt cx="6254226" cy="3991604"/>
          </a:xfrm>
        </p:grpSpPr>
        <p:pic>
          <p:nvPicPr>
            <p:cNvPr descr="Gebruiker" id="278" name="Google Shape;278;p43"/>
            <p:cNvPicPr preferRelativeResize="0"/>
            <p:nvPr/>
          </p:nvPicPr>
          <p:blipFill rotWithShape="1">
            <a:blip r:embed="rId7">
              <a:alphaModFix/>
            </a:blip>
            <a:srcRect b="0" l="0" r="0" t="0"/>
            <a:stretch/>
          </p:blipFill>
          <p:spPr>
            <a:xfrm>
              <a:off x="7125591" y="3013166"/>
              <a:ext cx="1393304" cy="1393304"/>
            </a:xfrm>
            <a:prstGeom prst="rect">
              <a:avLst/>
            </a:prstGeom>
            <a:noFill/>
            <a:ln>
              <a:noFill/>
            </a:ln>
          </p:spPr>
        </p:pic>
        <p:pic>
          <p:nvPicPr>
            <p:cNvPr descr="Gebruiker" id="279" name="Google Shape;279;p43"/>
            <p:cNvPicPr preferRelativeResize="0"/>
            <p:nvPr/>
          </p:nvPicPr>
          <p:blipFill rotWithShape="1">
            <a:blip r:embed="rId7">
              <a:alphaModFix/>
            </a:blip>
            <a:srcRect b="0" l="0" r="0" t="0"/>
            <a:stretch/>
          </p:blipFill>
          <p:spPr>
            <a:xfrm>
              <a:off x="5132296" y="4562632"/>
              <a:ext cx="1393304" cy="1393304"/>
            </a:xfrm>
            <a:prstGeom prst="rect">
              <a:avLst/>
            </a:prstGeom>
            <a:noFill/>
            <a:ln>
              <a:noFill/>
            </a:ln>
          </p:spPr>
        </p:pic>
        <p:pic>
          <p:nvPicPr>
            <p:cNvPr descr="Gebruiker" id="280" name="Google Shape;280;p43"/>
            <p:cNvPicPr preferRelativeResize="0"/>
            <p:nvPr/>
          </p:nvPicPr>
          <p:blipFill rotWithShape="1">
            <a:blip r:embed="rId8">
              <a:alphaModFix/>
            </a:blip>
            <a:srcRect b="0" l="0" r="0" t="0"/>
            <a:stretch/>
          </p:blipFill>
          <p:spPr>
            <a:xfrm>
              <a:off x="9497658" y="4173788"/>
              <a:ext cx="1393304" cy="1393304"/>
            </a:xfrm>
            <a:prstGeom prst="rect">
              <a:avLst/>
            </a:prstGeom>
            <a:noFill/>
            <a:ln>
              <a:noFill/>
            </a:ln>
          </p:spPr>
        </p:pic>
        <p:pic>
          <p:nvPicPr>
            <p:cNvPr descr="Gebruiker" id="281" name="Google Shape;281;p43"/>
            <p:cNvPicPr preferRelativeResize="0"/>
            <p:nvPr/>
          </p:nvPicPr>
          <p:blipFill rotWithShape="1">
            <a:blip r:embed="rId8">
              <a:alphaModFix/>
            </a:blip>
            <a:srcRect b="0" l="0" r="0" t="0"/>
            <a:stretch/>
          </p:blipFill>
          <p:spPr>
            <a:xfrm>
              <a:off x="9993218" y="4904373"/>
              <a:ext cx="1393304" cy="1393304"/>
            </a:xfrm>
            <a:prstGeom prst="rect">
              <a:avLst/>
            </a:prstGeom>
            <a:noFill/>
            <a:ln>
              <a:noFill/>
            </a:ln>
          </p:spPr>
        </p:pic>
        <p:pic>
          <p:nvPicPr>
            <p:cNvPr descr="Gebruiker" id="282" name="Google Shape;282;p43"/>
            <p:cNvPicPr preferRelativeResize="0"/>
            <p:nvPr/>
          </p:nvPicPr>
          <p:blipFill rotWithShape="1">
            <a:blip r:embed="rId8">
              <a:alphaModFix/>
            </a:blip>
            <a:srcRect b="0" l="0" r="0" t="0"/>
            <a:stretch/>
          </p:blipFill>
          <p:spPr>
            <a:xfrm>
              <a:off x="9942363" y="3120601"/>
              <a:ext cx="1393304" cy="1393304"/>
            </a:xfrm>
            <a:prstGeom prst="rect">
              <a:avLst/>
            </a:prstGeom>
            <a:noFill/>
            <a:ln>
              <a:noFill/>
            </a:ln>
          </p:spPr>
        </p:pic>
        <p:pic>
          <p:nvPicPr>
            <p:cNvPr descr="Gebruiker" id="283" name="Google Shape;283;p43"/>
            <p:cNvPicPr preferRelativeResize="0"/>
            <p:nvPr/>
          </p:nvPicPr>
          <p:blipFill rotWithShape="1">
            <a:blip r:embed="rId7">
              <a:alphaModFix/>
            </a:blip>
            <a:srcRect b="0" l="0" r="0" t="0"/>
            <a:stretch/>
          </p:blipFill>
          <p:spPr>
            <a:xfrm>
              <a:off x="6171584" y="3966058"/>
              <a:ext cx="1393304" cy="1393304"/>
            </a:xfrm>
            <a:prstGeom prst="rect">
              <a:avLst/>
            </a:prstGeom>
            <a:noFill/>
            <a:ln>
              <a:noFill/>
            </a:ln>
          </p:spPr>
        </p:pic>
        <p:pic>
          <p:nvPicPr>
            <p:cNvPr descr="Gebruiker" id="284" name="Google Shape;284;p43"/>
            <p:cNvPicPr preferRelativeResize="0"/>
            <p:nvPr/>
          </p:nvPicPr>
          <p:blipFill rotWithShape="1">
            <a:blip r:embed="rId7">
              <a:alphaModFix/>
            </a:blip>
            <a:srcRect b="0" l="0" r="0" t="0"/>
            <a:stretch/>
          </p:blipFill>
          <p:spPr>
            <a:xfrm>
              <a:off x="6075357" y="2808372"/>
              <a:ext cx="1393304" cy="1393304"/>
            </a:xfrm>
            <a:prstGeom prst="rect">
              <a:avLst/>
            </a:prstGeom>
            <a:noFill/>
            <a:ln>
              <a:noFill/>
            </a:ln>
          </p:spPr>
        </p:pic>
        <p:pic>
          <p:nvPicPr>
            <p:cNvPr descr="Gebruiker" id="285" name="Google Shape;285;p43"/>
            <p:cNvPicPr preferRelativeResize="0"/>
            <p:nvPr/>
          </p:nvPicPr>
          <p:blipFill rotWithShape="1">
            <a:blip r:embed="rId8">
              <a:alphaModFix/>
            </a:blip>
            <a:srcRect b="0" l="0" r="0" t="0"/>
            <a:stretch/>
          </p:blipFill>
          <p:spPr>
            <a:xfrm>
              <a:off x="8297443" y="4756659"/>
              <a:ext cx="1393304" cy="1393304"/>
            </a:xfrm>
            <a:prstGeom prst="rect">
              <a:avLst/>
            </a:prstGeom>
            <a:noFill/>
            <a:ln>
              <a:noFill/>
            </a:ln>
          </p:spPr>
        </p:pic>
        <p:pic>
          <p:nvPicPr>
            <p:cNvPr descr="Gebruiker" id="286" name="Google Shape;286;p43"/>
            <p:cNvPicPr preferRelativeResize="0"/>
            <p:nvPr/>
          </p:nvPicPr>
          <p:blipFill rotWithShape="1">
            <a:blip r:embed="rId8">
              <a:alphaModFix/>
            </a:blip>
            <a:srcRect b="0" l="0" r="0" t="0"/>
            <a:stretch/>
          </p:blipFill>
          <p:spPr>
            <a:xfrm>
              <a:off x="8646212" y="2442631"/>
              <a:ext cx="1393304" cy="1393304"/>
            </a:xfrm>
            <a:prstGeom prst="rect">
              <a:avLst/>
            </a:prstGeom>
            <a:noFill/>
            <a:ln>
              <a:noFill/>
            </a:ln>
          </p:spPr>
        </p:pic>
        <p:pic>
          <p:nvPicPr>
            <p:cNvPr descr="Gebruiker" id="287" name="Google Shape;287;p43"/>
            <p:cNvPicPr preferRelativeResize="0"/>
            <p:nvPr/>
          </p:nvPicPr>
          <p:blipFill rotWithShape="1">
            <a:blip r:embed="rId8">
              <a:alphaModFix/>
            </a:blip>
            <a:srcRect b="0" l="0" r="0" t="0"/>
            <a:stretch/>
          </p:blipFill>
          <p:spPr>
            <a:xfrm>
              <a:off x="8632627" y="3590304"/>
              <a:ext cx="1393304" cy="1393304"/>
            </a:xfrm>
            <a:prstGeom prst="rect">
              <a:avLst/>
            </a:prstGeom>
            <a:noFill/>
            <a:ln>
              <a:noFill/>
            </a:ln>
          </p:spPr>
        </p:pic>
        <p:pic>
          <p:nvPicPr>
            <p:cNvPr descr="Gebruiker" id="288" name="Google Shape;288;p43"/>
            <p:cNvPicPr preferRelativeResize="0"/>
            <p:nvPr/>
          </p:nvPicPr>
          <p:blipFill rotWithShape="1">
            <a:blip r:embed="rId8">
              <a:alphaModFix/>
            </a:blip>
            <a:srcRect b="0" l="0" r="0" t="0"/>
            <a:stretch/>
          </p:blipFill>
          <p:spPr>
            <a:xfrm>
              <a:off x="9309616" y="2674595"/>
              <a:ext cx="1393304" cy="1393304"/>
            </a:xfrm>
            <a:prstGeom prst="rect">
              <a:avLst/>
            </a:prstGeom>
            <a:noFill/>
            <a:ln>
              <a:noFill/>
            </a:ln>
          </p:spPr>
        </p:pic>
        <p:pic>
          <p:nvPicPr>
            <p:cNvPr descr="Gebruiker" id="289" name="Google Shape;289;p43"/>
            <p:cNvPicPr preferRelativeResize="0"/>
            <p:nvPr/>
          </p:nvPicPr>
          <p:blipFill rotWithShape="1">
            <a:blip r:embed="rId7">
              <a:alphaModFix/>
            </a:blip>
            <a:srcRect b="0" l="0" r="0" t="0"/>
            <a:stretch/>
          </p:blipFill>
          <p:spPr>
            <a:xfrm>
              <a:off x="6013954" y="5040931"/>
              <a:ext cx="1393304" cy="1393304"/>
            </a:xfrm>
            <a:prstGeom prst="rect">
              <a:avLst/>
            </a:prstGeom>
            <a:noFill/>
            <a:ln>
              <a:noFill/>
            </a:ln>
          </p:spPr>
        </p:pic>
        <p:pic>
          <p:nvPicPr>
            <p:cNvPr descr="Gebruiker" id="290" name="Google Shape;290;p43"/>
            <p:cNvPicPr preferRelativeResize="0"/>
            <p:nvPr/>
          </p:nvPicPr>
          <p:blipFill rotWithShape="1">
            <a:blip r:embed="rId7">
              <a:alphaModFix/>
            </a:blip>
            <a:srcRect b="0" l="0" r="0" t="0"/>
            <a:stretch/>
          </p:blipFill>
          <p:spPr>
            <a:xfrm>
              <a:off x="6831791" y="4242967"/>
              <a:ext cx="1393304" cy="1393304"/>
            </a:xfrm>
            <a:prstGeom prst="rect">
              <a:avLst/>
            </a:prstGeom>
            <a:noFill/>
            <a:ln>
              <a:noFill/>
            </a:ln>
          </p:spPr>
        </p:pic>
        <p:pic>
          <p:nvPicPr>
            <p:cNvPr descr="Gebruiker" id="291" name="Google Shape;291;p43"/>
            <p:cNvPicPr preferRelativeResize="0"/>
            <p:nvPr/>
          </p:nvPicPr>
          <p:blipFill rotWithShape="1">
            <a:blip r:embed="rId7">
              <a:alphaModFix/>
            </a:blip>
            <a:srcRect b="0" l="0" r="0" t="0"/>
            <a:stretch/>
          </p:blipFill>
          <p:spPr>
            <a:xfrm>
              <a:off x="5285512" y="3449800"/>
              <a:ext cx="1393304" cy="1393304"/>
            </a:xfrm>
            <a:prstGeom prst="rect">
              <a:avLst/>
            </a:prstGeom>
            <a:noFill/>
            <a:ln>
              <a:noFill/>
            </a:ln>
          </p:spPr>
        </p:pic>
      </p:grpSp>
      <p:sp>
        <p:nvSpPr>
          <p:cNvPr id="292" name="Google Shape;292;p43"/>
          <p:cNvSpPr/>
          <p:nvPr/>
        </p:nvSpPr>
        <p:spPr>
          <a:xfrm>
            <a:off x="169862" y="1071563"/>
            <a:ext cx="683559" cy="2376323"/>
          </a:xfrm>
          <a:custGeom>
            <a:rect b="b" l="l" r="r" t="t"/>
            <a:pathLst>
              <a:path extrusionOk="0" h="3168430" w="685272">
                <a:moveTo>
                  <a:pt x="0" y="3168430"/>
                </a:moveTo>
                <a:lnTo>
                  <a:pt x="0" y="385466"/>
                </a:lnTo>
                <a:cubicBezTo>
                  <a:pt x="0" y="219887"/>
                  <a:pt x="134228" y="85659"/>
                  <a:pt x="299807" y="85659"/>
                </a:cubicBezTo>
                <a:lnTo>
                  <a:pt x="513954" y="85659"/>
                </a:lnTo>
                <a:lnTo>
                  <a:pt x="513954" y="0"/>
                </a:lnTo>
                <a:lnTo>
                  <a:pt x="685272" y="171318"/>
                </a:lnTo>
                <a:lnTo>
                  <a:pt x="513954" y="342636"/>
                </a:lnTo>
                <a:lnTo>
                  <a:pt x="513954" y="256977"/>
                </a:lnTo>
                <a:lnTo>
                  <a:pt x="299807" y="256977"/>
                </a:lnTo>
                <a:cubicBezTo>
                  <a:pt x="228844" y="256977"/>
                  <a:pt x="171318" y="314503"/>
                  <a:pt x="171318" y="385466"/>
                </a:cubicBezTo>
                <a:lnTo>
                  <a:pt x="171318" y="3168430"/>
                </a:lnTo>
                <a:lnTo>
                  <a:pt x="0" y="3168430"/>
                </a:lnTo>
                <a:close/>
              </a:path>
            </a:pathLst>
          </a:custGeom>
          <a:solidFill>
            <a:srgbClr val="029C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
        <p:nvSpPr>
          <p:cNvPr id="293" name="Google Shape;293;p43"/>
          <p:cNvSpPr/>
          <p:nvPr/>
        </p:nvSpPr>
        <p:spPr>
          <a:xfrm>
            <a:off x="3689350" y="970359"/>
            <a:ext cx="1127100" cy="309600"/>
          </a:xfrm>
          <a:prstGeom prst="rightArrow">
            <a:avLst>
              <a:gd fmla="val 17640" name="adj1"/>
              <a:gd fmla="val 50000" name="adj2"/>
            </a:avLst>
          </a:prstGeom>
          <a:solidFill>
            <a:srgbClr val="029C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
        <p:nvSpPr>
          <p:cNvPr id="294" name="Google Shape;294;p43"/>
          <p:cNvSpPr/>
          <p:nvPr/>
        </p:nvSpPr>
        <p:spPr>
          <a:xfrm rot="10800000">
            <a:off x="8176153" y="1426534"/>
            <a:ext cx="685272" cy="2376323"/>
          </a:xfrm>
          <a:custGeom>
            <a:rect b="b" l="l" r="r" t="t"/>
            <a:pathLst>
              <a:path extrusionOk="0" h="3168430" w="685272">
                <a:moveTo>
                  <a:pt x="0" y="3168430"/>
                </a:moveTo>
                <a:lnTo>
                  <a:pt x="0" y="385466"/>
                </a:lnTo>
                <a:cubicBezTo>
                  <a:pt x="0" y="219887"/>
                  <a:pt x="134228" y="85659"/>
                  <a:pt x="299807" y="85659"/>
                </a:cubicBezTo>
                <a:lnTo>
                  <a:pt x="513954" y="85659"/>
                </a:lnTo>
                <a:lnTo>
                  <a:pt x="513954" y="0"/>
                </a:lnTo>
                <a:lnTo>
                  <a:pt x="685272" y="171318"/>
                </a:lnTo>
                <a:lnTo>
                  <a:pt x="513954" y="342636"/>
                </a:lnTo>
                <a:lnTo>
                  <a:pt x="513954" y="256977"/>
                </a:lnTo>
                <a:lnTo>
                  <a:pt x="299807" y="256977"/>
                </a:lnTo>
                <a:cubicBezTo>
                  <a:pt x="228844" y="256977"/>
                  <a:pt x="171318" y="314503"/>
                  <a:pt x="171318" y="385466"/>
                </a:cubicBezTo>
                <a:lnTo>
                  <a:pt x="171318" y="3168430"/>
                </a:lnTo>
                <a:lnTo>
                  <a:pt x="0" y="3168430"/>
                </a:lnTo>
                <a:close/>
              </a:path>
            </a:pathLst>
          </a:custGeom>
          <a:solidFill>
            <a:srgbClr val="029C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grpSp>
        <p:nvGrpSpPr>
          <p:cNvPr id="295" name="Google Shape;295;p43"/>
          <p:cNvGrpSpPr/>
          <p:nvPr/>
        </p:nvGrpSpPr>
        <p:grpSpPr>
          <a:xfrm>
            <a:off x="166697" y="3058723"/>
            <a:ext cx="1526501" cy="1437087"/>
            <a:chOff x="166105" y="4077703"/>
            <a:chExt cx="2035606" cy="1916372"/>
          </a:xfrm>
        </p:grpSpPr>
        <p:pic>
          <p:nvPicPr>
            <p:cNvPr descr="Gebruiker" id="296" name="Google Shape;296;p43"/>
            <p:cNvPicPr preferRelativeResize="0"/>
            <p:nvPr/>
          </p:nvPicPr>
          <p:blipFill rotWithShape="1">
            <a:blip r:embed="rId9">
              <a:alphaModFix/>
            </a:blip>
            <a:srcRect b="0" l="0" r="0" t="0"/>
            <a:stretch/>
          </p:blipFill>
          <p:spPr>
            <a:xfrm>
              <a:off x="732844" y="4077703"/>
              <a:ext cx="983165" cy="952177"/>
            </a:xfrm>
            <a:prstGeom prst="rect">
              <a:avLst/>
            </a:prstGeom>
            <a:noFill/>
            <a:ln>
              <a:noFill/>
            </a:ln>
          </p:spPr>
        </p:pic>
        <p:pic>
          <p:nvPicPr>
            <p:cNvPr descr="Gebruiker" id="297" name="Google Shape;297;p43"/>
            <p:cNvPicPr preferRelativeResize="0"/>
            <p:nvPr/>
          </p:nvPicPr>
          <p:blipFill rotWithShape="1">
            <a:blip r:embed="rId9">
              <a:alphaModFix/>
            </a:blip>
            <a:srcRect b="0" l="0" r="0" t="0"/>
            <a:stretch/>
          </p:blipFill>
          <p:spPr>
            <a:xfrm>
              <a:off x="1218546" y="4355043"/>
              <a:ext cx="983165" cy="952177"/>
            </a:xfrm>
            <a:prstGeom prst="rect">
              <a:avLst/>
            </a:prstGeom>
            <a:noFill/>
            <a:ln>
              <a:noFill/>
            </a:ln>
          </p:spPr>
        </p:pic>
        <p:pic>
          <p:nvPicPr>
            <p:cNvPr descr="Gebruiker" id="298" name="Google Shape;298;p43"/>
            <p:cNvPicPr preferRelativeResize="0"/>
            <p:nvPr/>
          </p:nvPicPr>
          <p:blipFill rotWithShape="1">
            <a:blip r:embed="rId10">
              <a:alphaModFix/>
            </a:blip>
            <a:srcRect b="0" l="0" r="0" t="0"/>
            <a:stretch/>
          </p:blipFill>
          <p:spPr>
            <a:xfrm>
              <a:off x="1203531" y="4849110"/>
              <a:ext cx="983165" cy="952177"/>
            </a:xfrm>
            <a:prstGeom prst="rect">
              <a:avLst/>
            </a:prstGeom>
            <a:noFill/>
            <a:ln>
              <a:noFill/>
            </a:ln>
          </p:spPr>
        </p:pic>
        <p:pic>
          <p:nvPicPr>
            <p:cNvPr descr="Gebruiker" id="299" name="Google Shape;299;p43"/>
            <p:cNvPicPr preferRelativeResize="0"/>
            <p:nvPr/>
          </p:nvPicPr>
          <p:blipFill rotWithShape="1">
            <a:blip r:embed="rId11">
              <a:alphaModFix/>
            </a:blip>
            <a:srcRect b="0" l="0" r="0" t="0"/>
            <a:stretch/>
          </p:blipFill>
          <p:spPr>
            <a:xfrm>
              <a:off x="223388" y="4311834"/>
              <a:ext cx="1033935" cy="1001347"/>
            </a:xfrm>
            <a:prstGeom prst="rect">
              <a:avLst/>
            </a:prstGeom>
            <a:noFill/>
            <a:ln>
              <a:noFill/>
            </a:ln>
          </p:spPr>
        </p:pic>
        <p:pic>
          <p:nvPicPr>
            <p:cNvPr descr="Gebruiker" id="300" name="Google Shape;300;p43"/>
            <p:cNvPicPr preferRelativeResize="0"/>
            <p:nvPr/>
          </p:nvPicPr>
          <p:blipFill rotWithShape="1">
            <a:blip r:embed="rId9">
              <a:alphaModFix/>
            </a:blip>
            <a:srcRect b="0" l="0" r="0" t="0"/>
            <a:stretch/>
          </p:blipFill>
          <p:spPr>
            <a:xfrm>
              <a:off x="723267" y="5041898"/>
              <a:ext cx="983165" cy="952177"/>
            </a:xfrm>
            <a:prstGeom prst="rect">
              <a:avLst/>
            </a:prstGeom>
            <a:noFill/>
            <a:ln>
              <a:noFill/>
            </a:ln>
          </p:spPr>
        </p:pic>
        <p:pic>
          <p:nvPicPr>
            <p:cNvPr descr="Gebruiker" id="301" name="Google Shape;301;p43"/>
            <p:cNvPicPr preferRelativeResize="0"/>
            <p:nvPr/>
          </p:nvPicPr>
          <p:blipFill rotWithShape="1">
            <a:blip r:embed="rId9">
              <a:alphaModFix/>
            </a:blip>
            <a:srcRect b="0" l="0" r="0" t="0"/>
            <a:stretch/>
          </p:blipFill>
          <p:spPr>
            <a:xfrm>
              <a:off x="166105" y="4835459"/>
              <a:ext cx="983165" cy="952177"/>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id="306" name="Google Shape;306;p44"/>
          <p:cNvPicPr preferRelativeResize="0"/>
          <p:nvPr/>
        </p:nvPicPr>
        <p:blipFill rotWithShape="1">
          <a:blip r:embed="rId3">
            <a:alphaModFix/>
          </a:blip>
          <a:srcRect b="0" l="0" r="0" t="0"/>
          <a:stretch/>
        </p:blipFill>
        <p:spPr>
          <a:xfrm>
            <a:off x="276225" y="2778919"/>
            <a:ext cx="2465784" cy="2012157"/>
          </a:xfrm>
          <a:prstGeom prst="rect">
            <a:avLst/>
          </a:prstGeom>
          <a:noFill/>
          <a:ln>
            <a:noFill/>
          </a:ln>
        </p:spPr>
      </p:pic>
      <p:pic>
        <p:nvPicPr>
          <p:cNvPr id="307" name="Google Shape;307;p44"/>
          <p:cNvPicPr preferRelativeResize="0"/>
          <p:nvPr/>
        </p:nvPicPr>
        <p:blipFill rotWithShape="1">
          <a:blip r:embed="rId4">
            <a:alphaModFix/>
          </a:blip>
          <a:srcRect b="0" l="0" r="0" t="0"/>
          <a:stretch/>
        </p:blipFill>
        <p:spPr>
          <a:xfrm>
            <a:off x="107950" y="2149078"/>
            <a:ext cx="3132534" cy="538162"/>
          </a:xfrm>
          <a:prstGeom prst="rect">
            <a:avLst/>
          </a:prstGeom>
          <a:noFill/>
          <a:ln>
            <a:noFill/>
          </a:ln>
        </p:spPr>
      </p:pic>
      <p:pic>
        <p:nvPicPr>
          <p:cNvPr id="308" name="Google Shape;308;p44"/>
          <p:cNvPicPr preferRelativeResize="0"/>
          <p:nvPr/>
        </p:nvPicPr>
        <p:blipFill rotWithShape="1">
          <a:blip r:embed="rId5">
            <a:alphaModFix/>
          </a:blip>
          <a:srcRect b="0" l="0" r="0" t="0"/>
          <a:stretch/>
        </p:blipFill>
        <p:spPr>
          <a:xfrm>
            <a:off x="3746500" y="4011215"/>
            <a:ext cx="565546" cy="548878"/>
          </a:xfrm>
          <a:prstGeom prst="rect">
            <a:avLst/>
          </a:prstGeom>
          <a:noFill/>
          <a:ln>
            <a:noFill/>
          </a:ln>
        </p:spPr>
      </p:pic>
      <p:sp>
        <p:nvSpPr>
          <p:cNvPr id="309" name="Google Shape;309;p44"/>
          <p:cNvSpPr txBox="1"/>
          <p:nvPr/>
        </p:nvSpPr>
        <p:spPr>
          <a:xfrm>
            <a:off x="3492500" y="4598194"/>
            <a:ext cx="2159100" cy="27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Palatino Linotype"/>
              <a:buNone/>
            </a:pPr>
            <a:r>
              <a:rPr b="1" i="0" lang="en" sz="1800" u="none">
                <a:solidFill>
                  <a:schemeClr val="dk1"/>
                </a:solidFill>
                <a:latin typeface="Palatino Linotype"/>
                <a:ea typeface="Palatino Linotype"/>
                <a:cs typeface="Palatino Linotype"/>
                <a:sym typeface="Palatino Linotype"/>
              </a:rPr>
              <a:t>12 oktober 2019</a:t>
            </a:r>
            <a:endParaRPr/>
          </a:p>
        </p:txBody>
      </p:sp>
      <p:sp>
        <p:nvSpPr>
          <p:cNvPr id="310" name="Google Shape;310;p44"/>
          <p:cNvSpPr txBox="1"/>
          <p:nvPr/>
        </p:nvSpPr>
        <p:spPr>
          <a:xfrm>
            <a:off x="1042987" y="82153"/>
            <a:ext cx="7545300" cy="39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Palatino Linotype"/>
              <a:buNone/>
            </a:pPr>
            <a:r>
              <a:rPr b="1" i="0" lang="en" sz="2800" u="none">
                <a:solidFill>
                  <a:schemeClr val="dk1"/>
                </a:solidFill>
                <a:latin typeface="Palatino Linotype"/>
                <a:ea typeface="Palatino Linotype"/>
                <a:cs typeface="Palatino Linotype"/>
                <a:sym typeface="Palatino Linotype"/>
              </a:rPr>
              <a:t>Technologie: mobiliteit, communicatie</a:t>
            </a:r>
            <a:endParaRPr/>
          </a:p>
        </p:txBody>
      </p:sp>
      <p:pic>
        <p:nvPicPr>
          <p:cNvPr id="311" name="Google Shape;311;p44"/>
          <p:cNvPicPr preferRelativeResize="0"/>
          <p:nvPr/>
        </p:nvPicPr>
        <p:blipFill rotWithShape="1">
          <a:blip r:embed="rId6">
            <a:alphaModFix/>
          </a:blip>
          <a:srcRect b="0" l="0" r="0" t="0"/>
          <a:stretch/>
        </p:blipFill>
        <p:spPr>
          <a:xfrm>
            <a:off x="4456112" y="596503"/>
            <a:ext cx="3099197" cy="348734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5"/>
          <p:cNvSpPr txBox="1"/>
          <p:nvPr/>
        </p:nvSpPr>
        <p:spPr>
          <a:xfrm>
            <a:off x="1695450" y="173831"/>
            <a:ext cx="6192900" cy="39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Palatino Linotype"/>
              <a:buNone/>
            </a:pPr>
            <a:r>
              <a:rPr b="1" i="0" lang="en" sz="2800" u="none">
                <a:solidFill>
                  <a:schemeClr val="dk1"/>
                </a:solidFill>
                <a:latin typeface="Palatino Linotype"/>
                <a:ea typeface="Palatino Linotype"/>
                <a:cs typeface="Palatino Linotype"/>
                <a:sym typeface="Palatino Linotype"/>
              </a:rPr>
              <a:t>Wie zorgt voor de samenleving? </a:t>
            </a:r>
            <a:endParaRPr/>
          </a:p>
        </p:txBody>
      </p:sp>
      <p:pic>
        <p:nvPicPr>
          <p:cNvPr descr="Afbeeldingsresultaat voor gaat u rustig slapen&quot;" id="317" name="Google Shape;317;p45"/>
          <p:cNvPicPr preferRelativeResize="0"/>
          <p:nvPr/>
        </p:nvPicPr>
        <p:blipFill rotWithShape="1">
          <a:blip r:embed="rId3">
            <a:alphaModFix/>
          </a:blip>
          <a:srcRect b="0" l="0" r="0" t="0"/>
          <a:stretch/>
        </p:blipFill>
        <p:spPr>
          <a:xfrm>
            <a:off x="319087" y="897731"/>
            <a:ext cx="1556146" cy="2316957"/>
          </a:xfrm>
          <a:prstGeom prst="rect">
            <a:avLst/>
          </a:prstGeom>
          <a:noFill/>
          <a:ln>
            <a:noFill/>
          </a:ln>
        </p:spPr>
      </p:pic>
      <p:pic>
        <p:nvPicPr>
          <p:cNvPr descr="Afbeeldingsresultaat voor thatcher privatisation&quot;" id="318" name="Google Shape;318;p45"/>
          <p:cNvPicPr preferRelativeResize="0"/>
          <p:nvPr/>
        </p:nvPicPr>
        <p:blipFill rotWithShape="1">
          <a:blip r:embed="rId4">
            <a:alphaModFix/>
          </a:blip>
          <a:srcRect b="0" l="0" r="0" t="0"/>
          <a:stretch/>
        </p:blipFill>
        <p:spPr>
          <a:xfrm>
            <a:off x="3932237" y="844153"/>
            <a:ext cx="2864643" cy="1453753"/>
          </a:xfrm>
          <a:prstGeom prst="rect">
            <a:avLst/>
          </a:prstGeom>
          <a:noFill/>
          <a:ln>
            <a:noFill/>
          </a:ln>
        </p:spPr>
      </p:pic>
      <p:sp>
        <p:nvSpPr>
          <p:cNvPr descr="Afbeeldingsresultaat voor buurtbarbecue&quot;" id="319" name="Google Shape;319;p45"/>
          <p:cNvSpPr txBox="1"/>
          <p:nvPr/>
        </p:nvSpPr>
        <p:spPr>
          <a:xfrm>
            <a:off x="4419600" y="2457450"/>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pic>
        <p:nvPicPr>
          <p:cNvPr id="320" name="Google Shape;320;p45"/>
          <p:cNvPicPr preferRelativeResize="0"/>
          <p:nvPr/>
        </p:nvPicPr>
        <p:blipFill rotWithShape="1">
          <a:blip r:embed="rId5">
            <a:alphaModFix/>
          </a:blip>
          <a:srcRect b="0" l="0" r="0" t="0"/>
          <a:stretch/>
        </p:blipFill>
        <p:spPr>
          <a:xfrm>
            <a:off x="2627312" y="3040856"/>
            <a:ext cx="1816893" cy="1654969"/>
          </a:xfrm>
          <a:prstGeom prst="rect">
            <a:avLst/>
          </a:prstGeom>
          <a:noFill/>
          <a:ln>
            <a:noFill/>
          </a:ln>
        </p:spPr>
      </p:pic>
      <p:pic>
        <p:nvPicPr>
          <p:cNvPr id="321" name="Google Shape;321;p45"/>
          <p:cNvPicPr preferRelativeResize="0"/>
          <p:nvPr/>
        </p:nvPicPr>
        <p:blipFill rotWithShape="1">
          <a:blip r:embed="rId6">
            <a:alphaModFix/>
          </a:blip>
          <a:srcRect b="0" l="0" r="0" t="0"/>
          <a:stretch/>
        </p:blipFill>
        <p:spPr>
          <a:xfrm>
            <a:off x="5364162" y="2570559"/>
            <a:ext cx="2412207" cy="20966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pic>
        <p:nvPicPr>
          <p:cNvPr id="326" name="Google Shape;326;p46"/>
          <p:cNvPicPr preferRelativeResize="0"/>
          <p:nvPr/>
        </p:nvPicPr>
        <p:blipFill rotWithShape="1">
          <a:blip r:embed="rId3">
            <a:alphaModFix/>
          </a:blip>
          <a:srcRect b="4642" l="4722" r="5503" t="18499"/>
          <a:stretch/>
        </p:blipFill>
        <p:spPr>
          <a:xfrm>
            <a:off x="1930400" y="2512219"/>
            <a:ext cx="4752974" cy="2288382"/>
          </a:xfrm>
          <a:prstGeom prst="rect">
            <a:avLst/>
          </a:prstGeom>
          <a:noFill/>
          <a:ln>
            <a:noFill/>
          </a:ln>
        </p:spPr>
      </p:pic>
      <p:pic>
        <p:nvPicPr>
          <p:cNvPr descr="Man" id="327" name="Google Shape;327;p46"/>
          <p:cNvPicPr preferRelativeResize="0"/>
          <p:nvPr/>
        </p:nvPicPr>
        <p:blipFill rotWithShape="1">
          <a:blip r:embed="rId4">
            <a:alphaModFix/>
          </a:blip>
          <a:srcRect b="0" l="0" r="0" t="0"/>
          <a:stretch/>
        </p:blipFill>
        <p:spPr>
          <a:xfrm>
            <a:off x="6091237" y="1365646"/>
            <a:ext cx="1462088" cy="1462088"/>
          </a:xfrm>
          <a:prstGeom prst="rect">
            <a:avLst/>
          </a:prstGeom>
          <a:noFill/>
          <a:ln>
            <a:noFill/>
          </a:ln>
        </p:spPr>
      </p:pic>
      <p:pic>
        <p:nvPicPr>
          <p:cNvPr descr="Vrouw" id="328" name="Google Shape;328;p46"/>
          <p:cNvPicPr preferRelativeResize="0"/>
          <p:nvPr/>
        </p:nvPicPr>
        <p:blipFill rotWithShape="1">
          <a:blip r:embed="rId5">
            <a:alphaModFix/>
          </a:blip>
          <a:srcRect b="0" l="0" r="0" t="0"/>
          <a:stretch/>
        </p:blipFill>
        <p:spPr>
          <a:xfrm>
            <a:off x="825500" y="286940"/>
            <a:ext cx="1462088" cy="1462088"/>
          </a:xfrm>
          <a:prstGeom prst="rect">
            <a:avLst/>
          </a:prstGeom>
          <a:noFill/>
          <a:ln>
            <a:noFill/>
          </a:ln>
        </p:spPr>
      </p:pic>
      <p:pic>
        <p:nvPicPr>
          <p:cNvPr descr="Persoon in rolstoel" id="329" name="Google Shape;329;p46"/>
          <p:cNvPicPr preferRelativeResize="0"/>
          <p:nvPr/>
        </p:nvPicPr>
        <p:blipFill rotWithShape="1">
          <a:blip r:embed="rId6">
            <a:alphaModFix/>
          </a:blip>
          <a:srcRect b="0" l="0" r="0" t="0"/>
          <a:stretch/>
        </p:blipFill>
        <p:spPr>
          <a:xfrm>
            <a:off x="3052762" y="648890"/>
            <a:ext cx="1463278" cy="1462088"/>
          </a:xfrm>
          <a:prstGeom prst="rect">
            <a:avLst/>
          </a:prstGeom>
          <a:noFill/>
          <a:ln>
            <a:noFill/>
          </a:ln>
        </p:spPr>
      </p:pic>
      <p:pic>
        <p:nvPicPr>
          <p:cNvPr descr="Man en vrouw" id="330" name="Google Shape;330;p46"/>
          <p:cNvPicPr preferRelativeResize="0"/>
          <p:nvPr/>
        </p:nvPicPr>
        <p:blipFill rotWithShape="1">
          <a:blip r:embed="rId7">
            <a:alphaModFix/>
          </a:blip>
          <a:srcRect b="0" l="0" r="0" t="0"/>
          <a:stretch/>
        </p:blipFill>
        <p:spPr>
          <a:xfrm>
            <a:off x="109537" y="1640681"/>
            <a:ext cx="1463278" cy="1463278"/>
          </a:xfrm>
          <a:prstGeom prst="rect">
            <a:avLst/>
          </a:prstGeom>
          <a:noFill/>
          <a:ln>
            <a:noFill/>
          </a:ln>
        </p:spPr>
      </p:pic>
      <p:pic>
        <p:nvPicPr>
          <p:cNvPr descr="Twee mannen" id="331" name="Google Shape;331;p46"/>
          <p:cNvPicPr preferRelativeResize="0"/>
          <p:nvPr/>
        </p:nvPicPr>
        <p:blipFill rotWithShape="1">
          <a:blip r:embed="rId8">
            <a:alphaModFix/>
          </a:blip>
          <a:srcRect b="0" l="0" r="0" t="0"/>
          <a:stretch/>
        </p:blipFill>
        <p:spPr>
          <a:xfrm>
            <a:off x="6927850" y="2119313"/>
            <a:ext cx="1462088" cy="1463278"/>
          </a:xfrm>
          <a:prstGeom prst="rect">
            <a:avLst/>
          </a:prstGeom>
          <a:noFill/>
          <a:ln>
            <a:noFill/>
          </a:ln>
        </p:spPr>
      </p:pic>
      <p:pic>
        <p:nvPicPr>
          <p:cNvPr descr="Gezin met zoon" id="332" name="Google Shape;332;p46"/>
          <p:cNvPicPr preferRelativeResize="0"/>
          <p:nvPr/>
        </p:nvPicPr>
        <p:blipFill rotWithShape="1">
          <a:blip r:embed="rId9">
            <a:alphaModFix/>
          </a:blip>
          <a:srcRect b="0" l="0" r="0" t="0"/>
          <a:stretch/>
        </p:blipFill>
        <p:spPr>
          <a:xfrm>
            <a:off x="266700" y="3217069"/>
            <a:ext cx="1462088" cy="1462088"/>
          </a:xfrm>
          <a:prstGeom prst="rect">
            <a:avLst/>
          </a:prstGeom>
          <a:noFill/>
          <a:ln>
            <a:noFill/>
          </a:ln>
        </p:spPr>
      </p:pic>
      <p:pic>
        <p:nvPicPr>
          <p:cNvPr descr="Gezin met twee kinderen" id="333" name="Google Shape;333;p46"/>
          <p:cNvPicPr preferRelativeResize="0"/>
          <p:nvPr/>
        </p:nvPicPr>
        <p:blipFill rotWithShape="1">
          <a:blip r:embed="rId10">
            <a:alphaModFix/>
          </a:blip>
          <a:srcRect b="0" l="0" r="0" t="0"/>
          <a:stretch/>
        </p:blipFill>
        <p:spPr>
          <a:xfrm>
            <a:off x="5434012" y="3217069"/>
            <a:ext cx="1851421" cy="1850232"/>
          </a:xfrm>
          <a:prstGeom prst="rect">
            <a:avLst/>
          </a:prstGeom>
          <a:noFill/>
          <a:ln>
            <a:noFill/>
          </a:ln>
        </p:spPr>
      </p:pic>
      <p:pic>
        <p:nvPicPr>
          <p:cNvPr descr="Zwangere vrouw" id="334" name="Google Shape;334;p46"/>
          <p:cNvPicPr preferRelativeResize="0"/>
          <p:nvPr/>
        </p:nvPicPr>
        <p:blipFill rotWithShape="1">
          <a:blip r:embed="rId11">
            <a:alphaModFix/>
          </a:blip>
          <a:srcRect b="0" l="0" r="0" t="0"/>
          <a:stretch/>
        </p:blipFill>
        <p:spPr>
          <a:xfrm>
            <a:off x="5840412" y="169069"/>
            <a:ext cx="1462088" cy="1463278"/>
          </a:xfrm>
          <a:prstGeom prst="rect">
            <a:avLst/>
          </a:prstGeom>
          <a:noFill/>
          <a:ln>
            <a:noFill/>
          </a:ln>
        </p:spPr>
      </p:pic>
      <p:pic>
        <p:nvPicPr>
          <p:cNvPr descr="Man met wandelstok" id="335" name="Google Shape;335;p46"/>
          <p:cNvPicPr preferRelativeResize="0"/>
          <p:nvPr/>
        </p:nvPicPr>
        <p:blipFill rotWithShape="1">
          <a:blip r:embed="rId12">
            <a:alphaModFix/>
          </a:blip>
          <a:srcRect b="0" l="0" r="0" t="0"/>
          <a:stretch/>
        </p:blipFill>
        <p:spPr>
          <a:xfrm>
            <a:off x="7256462" y="3180159"/>
            <a:ext cx="1463278" cy="1463278"/>
          </a:xfrm>
          <a:prstGeom prst="rect">
            <a:avLst/>
          </a:prstGeom>
          <a:noFill/>
          <a:ln>
            <a:noFill/>
          </a:ln>
        </p:spPr>
      </p:pic>
      <p:pic>
        <p:nvPicPr>
          <p:cNvPr descr="Lopen" id="336" name="Google Shape;336;p46"/>
          <p:cNvPicPr preferRelativeResize="0"/>
          <p:nvPr/>
        </p:nvPicPr>
        <p:blipFill rotWithShape="1">
          <a:blip r:embed="rId13">
            <a:alphaModFix/>
          </a:blip>
          <a:srcRect b="0" l="0" r="0" t="0"/>
          <a:stretch/>
        </p:blipFill>
        <p:spPr>
          <a:xfrm>
            <a:off x="4786312" y="812006"/>
            <a:ext cx="1463278" cy="1463278"/>
          </a:xfrm>
          <a:prstGeom prst="rect">
            <a:avLst/>
          </a:prstGeom>
          <a:noFill/>
          <a:ln>
            <a:noFill/>
          </a:ln>
        </p:spPr>
      </p:pic>
      <p:pic>
        <p:nvPicPr>
          <p:cNvPr descr="Kind met ballon" id="337" name="Google Shape;337;p46"/>
          <p:cNvPicPr preferRelativeResize="0"/>
          <p:nvPr/>
        </p:nvPicPr>
        <p:blipFill rotWithShape="1">
          <a:blip r:embed="rId14">
            <a:alphaModFix/>
          </a:blip>
          <a:srcRect b="0" l="0" r="0" t="0"/>
          <a:stretch/>
        </p:blipFill>
        <p:spPr>
          <a:xfrm>
            <a:off x="1681162" y="941784"/>
            <a:ext cx="1462088" cy="1463278"/>
          </a:xfrm>
          <a:prstGeom prst="rect">
            <a:avLst/>
          </a:prstGeom>
          <a:noFill/>
          <a:ln>
            <a:noFill/>
          </a:ln>
        </p:spPr>
      </p:pic>
      <p:pic>
        <p:nvPicPr>
          <p:cNvPr descr="Vrouw met kind" id="338" name="Google Shape;338;p46"/>
          <p:cNvPicPr preferRelativeResize="0"/>
          <p:nvPr/>
        </p:nvPicPr>
        <p:blipFill rotWithShape="1">
          <a:blip r:embed="rId15">
            <a:alphaModFix/>
          </a:blip>
          <a:srcRect b="0" l="0" r="0" t="0"/>
          <a:stretch/>
        </p:blipFill>
        <p:spPr>
          <a:xfrm>
            <a:off x="7221537" y="431006"/>
            <a:ext cx="1462088" cy="1463278"/>
          </a:xfrm>
          <a:prstGeom prst="rect">
            <a:avLst/>
          </a:prstGeom>
          <a:noFill/>
          <a:ln>
            <a:noFill/>
          </a:ln>
        </p:spPr>
      </p:pic>
      <p:sp>
        <p:nvSpPr>
          <p:cNvPr id="339" name="Google Shape;339;p46"/>
          <p:cNvSpPr/>
          <p:nvPr/>
        </p:nvSpPr>
        <p:spPr>
          <a:xfrm>
            <a:off x="4008437" y="2085975"/>
            <a:ext cx="914400" cy="459600"/>
          </a:xfrm>
          <a:prstGeom prst="cloudCallout">
            <a:avLst>
              <a:gd fmla="val 6300" name="adj1"/>
              <a:gd fmla="val 24300" name="adj2"/>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
        <p:nvSpPr>
          <p:cNvPr id="340" name="Google Shape;340;p46"/>
          <p:cNvSpPr/>
          <p:nvPr/>
        </p:nvSpPr>
        <p:spPr>
          <a:xfrm>
            <a:off x="122237" y="-9525"/>
            <a:ext cx="4752900" cy="2288400"/>
          </a:xfrm>
          <a:prstGeom prst="cloudCallout">
            <a:avLst>
              <a:gd fmla="val 14823" name="adj1"/>
              <a:gd fmla="val 23816" name="adj2"/>
            </a:avLst>
          </a:prstGeom>
          <a:noFill/>
          <a:ln cap="flat" cmpd="sng" w="28575">
            <a:solidFill>
              <a:srgbClr val="029CD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
        <p:nvSpPr>
          <p:cNvPr id="341" name="Google Shape;341;p46"/>
          <p:cNvSpPr/>
          <p:nvPr/>
        </p:nvSpPr>
        <p:spPr>
          <a:xfrm>
            <a:off x="3975100" y="134540"/>
            <a:ext cx="4818000" cy="2337300"/>
          </a:xfrm>
          <a:prstGeom prst="cloudCallout">
            <a:avLst>
              <a:gd fmla="val 168" name="adj1"/>
              <a:gd fmla="val 22481" name="adj2"/>
            </a:avLst>
          </a:prstGeom>
          <a:noFill/>
          <a:ln cap="flat" cmpd="sng" w="19050">
            <a:solidFill>
              <a:srgbClr val="EC43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
        <p:nvSpPr>
          <p:cNvPr id="342" name="Google Shape;342;p46"/>
          <p:cNvSpPr/>
          <p:nvPr/>
        </p:nvSpPr>
        <p:spPr>
          <a:xfrm>
            <a:off x="6030912" y="1365646"/>
            <a:ext cx="3003600" cy="2288400"/>
          </a:xfrm>
          <a:prstGeom prst="cloudCallout">
            <a:avLst>
              <a:gd fmla="val -6266" name="adj1"/>
              <a:gd fmla="val 11203" name="adj2"/>
            </a:avLst>
          </a:prstGeom>
          <a:noFill/>
          <a:ln cap="flat" cmpd="sng" w="28575">
            <a:solidFill>
              <a:srgbClr val="6B207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
        <p:nvSpPr>
          <p:cNvPr id="343" name="Google Shape;343;p46"/>
          <p:cNvSpPr/>
          <p:nvPr/>
        </p:nvSpPr>
        <p:spPr>
          <a:xfrm>
            <a:off x="139700" y="1131094"/>
            <a:ext cx="2405100" cy="3595800"/>
          </a:xfrm>
          <a:prstGeom prst="cloudCallout">
            <a:avLst>
              <a:gd fmla="val 24660" name="adj1"/>
              <a:gd fmla="val 8682" name="adj2"/>
            </a:avLst>
          </a:prstGeom>
          <a:noFill/>
          <a:ln cap="flat" cmpd="sng" w="19050">
            <a:solidFill>
              <a:srgbClr val="EC43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
        <p:nvSpPr>
          <p:cNvPr id="344" name="Google Shape;344;p46"/>
          <p:cNvSpPr/>
          <p:nvPr/>
        </p:nvSpPr>
        <p:spPr>
          <a:xfrm>
            <a:off x="6227762" y="2593181"/>
            <a:ext cx="2806800" cy="2207400"/>
          </a:xfrm>
          <a:prstGeom prst="cloudCallout">
            <a:avLst>
              <a:gd fmla="val 326" name="adj1"/>
              <a:gd fmla="val 416" name="adj2"/>
            </a:avLst>
          </a:prstGeom>
          <a:noFill/>
          <a:ln cap="flat" cmpd="sng" w="28575">
            <a:solidFill>
              <a:srgbClr val="0061B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a:solidFill>
                <a:schemeClr val="dk1"/>
              </a:solidFill>
              <a:latin typeface="Palatino Linotype"/>
              <a:ea typeface="Palatino Linotype"/>
              <a:cs typeface="Palatino Linotype"/>
              <a:sym typeface="Palatino Linotyp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7"/>
          <p:cNvSpPr txBox="1"/>
          <p:nvPr/>
        </p:nvSpPr>
        <p:spPr>
          <a:xfrm>
            <a:off x="915600" y="1702200"/>
            <a:ext cx="7312800" cy="173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800">
                <a:latin typeface="Merriweather"/>
                <a:ea typeface="Merriweather"/>
                <a:cs typeface="Merriweather"/>
                <a:sym typeface="Merriweather"/>
              </a:rPr>
              <a:t>Dalfser dromen</a:t>
            </a:r>
            <a:br>
              <a:rPr b="1" lang="en" sz="2800">
                <a:latin typeface="Merriweather"/>
                <a:ea typeface="Merriweather"/>
                <a:cs typeface="Merriweather"/>
                <a:sym typeface="Merriweather"/>
              </a:rPr>
            </a:br>
            <a:br>
              <a:rPr b="1" lang="en" sz="2800">
                <a:latin typeface="Merriweather"/>
                <a:ea typeface="Merriweather"/>
                <a:cs typeface="Merriweather"/>
                <a:sym typeface="Merriweather"/>
              </a:rPr>
            </a:br>
            <a:r>
              <a:rPr i="1" lang="en" sz="2800">
                <a:latin typeface="Merriweather Light"/>
                <a:ea typeface="Merriweather Light"/>
                <a:cs typeface="Merriweather Light"/>
                <a:sym typeface="Merriweather Light"/>
              </a:rPr>
              <a:t>Jenny Mannes en Marcel Slootweg</a:t>
            </a:r>
            <a:endParaRPr i="1" sz="2800">
              <a:latin typeface="Merriweather Light"/>
              <a:ea typeface="Merriweather Light"/>
              <a:cs typeface="Merriweather Light"/>
              <a:sym typeface="Merriweather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8"/>
          <p:cNvSpPr txBox="1"/>
          <p:nvPr/>
        </p:nvSpPr>
        <p:spPr>
          <a:xfrm>
            <a:off x="915600" y="2241300"/>
            <a:ext cx="7312800" cy="66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800">
                <a:latin typeface="Merriweather"/>
                <a:ea typeface="Merriweather"/>
                <a:cs typeface="Merriweather"/>
                <a:sym typeface="Merriweather"/>
              </a:rPr>
              <a:t>Wat gaan we nu doen?</a:t>
            </a:r>
            <a:endParaRPr i="1" sz="2800">
              <a:latin typeface="Merriweather Light"/>
              <a:ea typeface="Merriweather Light"/>
              <a:cs typeface="Merriweather Light"/>
              <a:sym typeface="Merriweather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9"/>
          <p:cNvSpPr txBox="1"/>
          <p:nvPr/>
        </p:nvSpPr>
        <p:spPr>
          <a:xfrm>
            <a:off x="915600" y="721025"/>
            <a:ext cx="7312800" cy="66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800">
                <a:latin typeface="Merriweather"/>
                <a:ea typeface="Merriweather"/>
                <a:cs typeface="Merriweather"/>
                <a:sym typeface="Merriweather"/>
              </a:rPr>
              <a:t>Centrale vragen aan tafel:</a:t>
            </a:r>
            <a:br>
              <a:rPr b="1" lang="en" sz="2800">
                <a:latin typeface="Merriweather"/>
                <a:ea typeface="Merriweather"/>
                <a:cs typeface="Merriweather"/>
                <a:sym typeface="Merriweather"/>
              </a:rPr>
            </a:br>
            <a:br>
              <a:rPr b="1" lang="en" sz="2800">
                <a:latin typeface="Merriweather"/>
                <a:ea typeface="Merriweather"/>
                <a:cs typeface="Merriweather"/>
                <a:sym typeface="Merriweather"/>
              </a:rPr>
            </a:br>
            <a:endParaRPr i="1" sz="2800">
              <a:latin typeface="Merriweather Light"/>
              <a:ea typeface="Merriweather Light"/>
              <a:cs typeface="Merriweather Light"/>
              <a:sym typeface="Merriweather Light"/>
            </a:endParaRPr>
          </a:p>
        </p:txBody>
      </p:sp>
      <p:sp>
        <p:nvSpPr>
          <p:cNvPr id="360" name="Google Shape;360;p49"/>
          <p:cNvSpPr txBox="1"/>
          <p:nvPr/>
        </p:nvSpPr>
        <p:spPr>
          <a:xfrm>
            <a:off x="547800" y="1935325"/>
            <a:ext cx="8048400" cy="275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Merriweather"/>
                <a:ea typeface="Merriweather"/>
                <a:cs typeface="Merriweather"/>
                <a:sym typeface="Merriweather"/>
              </a:rPr>
              <a:t>Vraag 1: </a:t>
            </a:r>
            <a:r>
              <a:rPr lang="en" sz="1800">
                <a:latin typeface="Merriweather Light"/>
                <a:ea typeface="Merriweather Light"/>
                <a:cs typeface="Merriweather Light"/>
                <a:sym typeface="Merriweather Light"/>
              </a:rPr>
              <a:t>Hoe staan de vier subthema’s in verhouding tot het verhaal van de hoofdgast en wat er in de toekomst op ons af gaat komen (zoals bevolkingsontwikkeling, verduurzaming, vergrijzing, energietransitie en  digitalisering)?</a:t>
            </a:r>
            <a:endParaRPr sz="1800">
              <a:latin typeface="Merriweather Light"/>
              <a:ea typeface="Merriweather Light"/>
              <a:cs typeface="Merriweather Light"/>
              <a:sym typeface="Merriweather Light"/>
            </a:endParaRPr>
          </a:p>
          <a:p>
            <a:pPr indent="0" lvl="0" marL="0" rtl="0" algn="l">
              <a:lnSpc>
                <a:spcPct val="115000"/>
              </a:lnSpc>
              <a:spcBef>
                <a:spcPts val="0"/>
              </a:spcBef>
              <a:spcAft>
                <a:spcPts val="0"/>
              </a:spcAft>
              <a:buClr>
                <a:schemeClr val="dk1"/>
              </a:buClr>
              <a:buSzPts val="1100"/>
              <a:buFont typeface="Arial"/>
              <a:buNone/>
            </a:pPr>
            <a:r>
              <a:t/>
            </a:r>
            <a:endParaRPr sz="1800">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t/>
            </a:r>
            <a:endParaRPr sz="1800">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b="1" lang="en" sz="1800">
                <a:latin typeface="Merriweather"/>
                <a:ea typeface="Merriweather"/>
                <a:cs typeface="Merriweather"/>
                <a:sym typeface="Merriweather"/>
              </a:rPr>
              <a:t>Vraag 2:</a:t>
            </a:r>
            <a:r>
              <a:rPr lang="en" sz="1800">
                <a:latin typeface="Merriweather Light"/>
                <a:ea typeface="Merriweather Light"/>
                <a:cs typeface="Merriweather Light"/>
                <a:sym typeface="Merriweather Light"/>
              </a:rPr>
              <a:t> Wat voor soort gemeente willen we zijn, en wat zouden we gezamenlijk kunnen doen om dat op dit subthema te bereiken?</a:t>
            </a:r>
            <a:endParaRPr sz="1800">
              <a:latin typeface="Merriweather Light"/>
              <a:ea typeface="Merriweather Light"/>
              <a:cs typeface="Merriweather Light"/>
              <a:sym typeface="Merriweather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50"/>
          <p:cNvSpPr txBox="1"/>
          <p:nvPr/>
        </p:nvSpPr>
        <p:spPr>
          <a:xfrm>
            <a:off x="915600" y="2265900"/>
            <a:ext cx="73128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chemeClr val="dk1"/>
                </a:solidFill>
                <a:latin typeface="Merriweather"/>
                <a:ea typeface="Merriweather"/>
                <a:cs typeface="Merriweather"/>
                <a:sym typeface="Merriweather"/>
              </a:rPr>
              <a:t>Gespreksronde</a:t>
            </a:r>
            <a:r>
              <a:rPr b="1" lang="en" sz="2800">
                <a:latin typeface="Merriweather"/>
                <a:ea typeface="Merriweather"/>
                <a:cs typeface="Merriweather"/>
                <a:sym typeface="Merriweather"/>
              </a:rPr>
              <a:t> 1 (30 minuten)</a:t>
            </a:r>
            <a:endParaRPr b="1" sz="2800">
              <a:latin typeface="Merriweather"/>
              <a:ea typeface="Merriweather"/>
              <a:cs typeface="Merriweather"/>
              <a:sym typeface="Merriweather"/>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t/>
            </a:r>
            <a:endParaRPr i="1" sz="2800">
              <a:latin typeface="Merriweather Light"/>
              <a:ea typeface="Merriweather Light"/>
              <a:cs typeface="Merriweather Light"/>
              <a:sym typeface="Merriweather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1"/>
          <p:cNvSpPr txBox="1"/>
          <p:nvPr/>
        </p:nvSpPr>
        <p:spPr>
          <a:xfrm>
            <a:off x="915600" y="2265900"/>
            <a:ext cx="73128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Gespreks</a:t>
            </a:r>
            <a:r>
              <a:rPr b="1" lang="en" sz="2800">
                <a:latin typeface="Merriweather"/>
                <a:ea typeface="Merriweather"/>
                <a:cs typeface="Merriweather"/>
                <a:sym typeface="Merriweather"/>
              </a:rPr>
              <a:t>ronde 2 </a:t>
            </a:r>
            <a:r>
              <a:rPr b="1" lang="en" sz="2800">
                <a:solidFill>
                  <a:schemeClr val="dk1"/>
                </a:solidFill>
                <a:latin typeface="Merriweather"/>
                <a:ea typeface="Merriweather"/>
                <a:cs typeface="Merriweather"/>
                <a:sym typeface="Merriweather"/>
              </a:rPr>
              <a:t>(30 minuten)</a:t>
            </a:r>
            <a:endParaRPr b="1" sz="28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t/>
            </a:r>
            <a:endParaRPr sz="2800">
              <a:solidFill>
                <a:schemeClr val="dk1"/>
              </a:solidFill>
              <a:latin typeface="Merriweather Light"/>
              <a:ea typeface="Merriweather Light"/>
              <a:cs typeface="Merriweather Light"/>
              <a:sym typeface="Merriweather Light"/>
            </a:endParaRPr>
          </a:p>
          <a:p>
            <a:pPr indent="0" lvl="0" marL="0" rtl="0" algn="ctr">
              <a:spcBef>
                <a:spcPts val="0"/>
              </a:spcBef>
              <a:spcAft>
                <a:spcPts val="0"/>
              </a:spcAft>
              <a:buNone/>
            </a:pPr>
            <a:r>
              <a:t/>
            </a:r>
            <a:endParaRPr b="1" sz="2800">
              <a:latin typeface="Merriweather"/>
              <a:ea typeface="Merriweather"/>
              <a:cs typeface="Merriweather"/>
              <a:sym typeface="Merriweather"/>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t/>
            </a:r>
            <a:endParaRPr i="1" sz="2800">
              <a:latin typeface="Merriweather Light"/>
              <a:ea typeface="Merriweather Light"/>
              <a:cs typeface="Merriweather Light"/>
              <a:sym typeface="Merriweather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52"/>
          <p:cNvSpPr txBox="1"/>
          <p:nvPr/>
        </p:nvSpPr>
        <p:spPr>
          <a:xfrm>
            <a:off x="915600" y="2265900"/>
            <a:ext cx="73128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chemeClr val="dk1"/>
                </a:solidFill>
                <a:latin typeface="Merriweather"/>
                <a:ea typeface="Merriweather"/>
                <a:cs typeface="Merriweather"/>
                <a:sym typeface="Merriweather"/>
              </a:rPr>
              <a:t>Gespreksronde</a:t>
            </a:r>
            <a:r>
              <a:rPr b="1" lang="en" sz="2800">
                <a:latin typeface="Merriweather"/>
                <a:ea typeface="Merriweather"/>
                <a:cs typeface="Merriweather"/>
                <a:sym typeface="Merriweather"/>
              </a:rPr>
              <a:t> 3 </a:t>
            </a:r>
            <a:r>
              <a:rPr b="1" lang="en" sz="2800">
                <a:solidFill>
                  <a:schemeClr val="dk1"/>
                </a:solidFill>
                <a:latin typeface="Merriweather"/>
                <a:ea typeface="Merriweather"/>
                <a:cs typeface="Merriweather"/>
                <a:sym typeface="Merriweather"/>
              </a:rPr>
              <a:t>(30 minuten)</a:t>
            </a:r>
            <a:endParaRPr b="1" sz="28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t/>
            </a:r>
            <a:endParaRPr sz="2800">
              <a:solidFill>
                <a:schemeClr val="dk1"/>
              </a:solidFill>
              <a:latin typeface="Merriweather Light"/>
              <a:ea typeface="Merriweather Light"/>
              <a:cs typeface="Merriweather Light"/>
              <a:sym typeface="Merriweather Light"/>
            </a:endParaRPr>
          </a:p>
          <a:p>
            <a:pPr indent="0" lvl="0" marL="0" rtl="0" algn="ctr">
              <a:spcBef>
                <a:spcPts val="0"/>
              </a:spcBef>
              <a:spcAft>
                <a:spcPts val="0"/>
              </a:spcAft>
              <a:buNone/>
            </a:pPr>
            <a:r>
              <a:t/>
            </a:r>
            <a:endParaRPr b="1" sz="2800">
              <a:latin typeface="Merriweather"/>
              <a:ea typeface="Merriweather"/>
              <a:cs typeface="Merriweather"/>
              <a:sym typeface="Merriweather"/>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t/>
            </a:r>
            <a:endParaRPr i="1" sz="2800">
              <a:latin typeface="Merriweather Light"/>
              <a:ea typeface="Merriweather Light"/>
              <a:cs typeface="Merriweather Light"/>
              <a:sym typeface="Merriweather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7"/>
          <p:cNvSpPr txBox="1"/>
          <p:nvPr/>
        </p:nvSpPr>
        <p:spPr>
          <a:xfrm>
            <a:off x="915600" y="694600"/>
            <a:ext cx="7312800" cy="65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800">
                <a:latin typeface="Merriweather Light"/>
                <a:ea typeface="Merriweather Light"/>
                <a:cs typeface="Merriweather Light"/>
                <a:sym typeface="Merriweather Light"/>
              </a:rPr>
              <a:t>Opzet van de avond</a:t>
            </a:r>
            <a:endParaRPr i="1" sz="2400">
              <a:latin typeface="Merriweather Light"/>
              <a:ea typeface="Merriweather Light"/>
              <a:cs typeface="Merriweather Light"/>
              <a:sym typeface="Merriweather Light"/>
            </a:endParaRPr>
          </a:p>
        </p:txBody>
      </p:sp>
      <p:sp>
        <p:nvSpPr>
          <p:cNvPr id="80" name="Google Shape;80;p17"/>
          <p:cNvSpPr txBox="1"/>
          <p:nvPr/>
        </p:nvSpPr>
        <p:spPr>
          <a:xfrm>
            <a:off x="4305375" y="1817750"/>
            <a:ext cx="3335100" cy="303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Hoofdgast</a:t>
            </a:r>
            <a:br>
              <a:rPr i="1" lang="en" sz="2000">
                <a:solidFill>
                  <a:schemeClr val="dk1"/>
                </a:solidFill>
                <a:latin typeface="Merriweather Light"/>
                <a:ea typeface="Merriweather Light"/>
                <a:cs typeface="Merriweather Light"/>
                <a:sym typeface="Merriweather Light"/>
              </a:rPr>
            </a:br>
            <a:r>
              <a:rPr i="1" lang="en" sz="2000">
                <a:solidFill>
                  <a:schemeClr val="dk1"/>
                </a:solidFill>
                <a:latin typeface="Merriweather Light"/>
                <a:ea typeface="Merriweather Light"/>
                <a:cs typeface="Merriweather Light"/>
                <a:sym typeface="Merriweather Light"/>
              </a:rPr>
              <a:t>Dalfser Dromen</a:t>
            </a:r>
            <a:br>
              <a:rPr i="1" lang="en" sz="2000">
                <a:solidFill>
                  <a:schemeClr val="dk1"/>
                </a:solidFill>
                <a:latin typeface="Merriweather Light"/>
                <a:ea typeface="Merriweather Light"/>
                <a:cs typeface="Merriweather Light"/>
                <a:sym typeface="Merriweather Light"/>
              </a:rPr>
            </a:br>
            <a:r>
              <a:rPr i="1" lang="en" sz="2000">
                <a:solidFill>
                  <a:schemeClr val="dk1"/>
                </a:solidFill>
                <a:latin typeface="Merriweather Light"/>
                <a:ea typeface="Merriweather Light"/>
                <a:cs typeface="Merriweather Light"/>
                <a:sym typeface="Merriweather Light"/>
              </a:rPr>
              <a:t>Gespreksronde 1</a:t>
            </a:r>
            <a:br>
              <a:rPr i="1" lang="en" sz="2000">
                <a:solidFill>
                  <a:schemeClr val="dk1"/>
                </a:solidFill>
                <a:latin typeface="Merriweather Light"/>
                <a:ea typeface="Merriweather Light"/>
                <a:cs typeface="Merriweather Light"/>
                <a:sym typeface="Merriweather Light"/>
              </a:rPr>
            </a:br>
            <a:r>
              <a:rPr i="1" lang="en" sz="2000">
                <a:solidFill>
                  <a:schemeClr val="dk1"/>
                </a:solidFill>
                <a:latin typeface="Merriweather Light"/>
                <a:ea typeface="Merriweather Light"/>
                <a:cs typeface="Merriweather Light"/>
                <a:sym typeface="Merriweather Light"/>
              </a:rPr>
              <a:t>Gespreksronde 2</a:t>
            </a:r>
            <a:br>
              <a:rPr i="1" lang="en" sz="2000">
                <a:solidFill>
                  <a:schemeClr val="dk1"/>
                </a:solidFill>
                <a:latin typeface="Merriweather Light"/>
                <a:ea typeface="Merriweather Light"/>
                <a:cs typeface="Merriweather Light"/>
                <a:sym typeface="Merriweather Light"/>
              </a:rPr>
            </a:br>
            <a:r>
              <a:rPr i="1" lang="en" sz="2000">
                <a:solidFill>
                  <a:schemeClr val="dk1"/>
                </a:solidFill>
                <a:latin typeface="Merriweather Light"/>
                <a:ea typeface="Merriweather Light"/>
                <a:cs typeface="Merriweather Light"/>
                <a:sym typeface="Merriweather Light"/>
              </a:rPr>
              <a:t>Gespreksronde 3</a:t>
            </a:r>
            <a:br>
              <a:rPr i="1" lang="en" sz="2000">
                <a:solidFill>
                  <a:schemeClr val="dk1"/>
                </a:solidFill>
                <a:latin typeface="Merriweather Light"/>
                <a:ea typeface="Merriweather Light"/>
                <a:cs typeface="Merriweather Light"/>
                <a:sym typeface="Merriweather Light"/>
              </a:rPr>
            </a:br>
            <a:r>
              <a:rPr i="1" lang="en" sz="2000">
                <a:solidFill>
                  <a:schemeClr val="dk1"/>
                </a:solidFill>
                <a:latin typeface="Merriweather Light"/>
                <a:ea typeface="Merriweather Light"/>
                <a:cs typeface="Merriweather Light"/>
                <a:sym typeface="Merriweather Light"/>
              </a:rPr>
              <a:t>Reflectie oogst, afronding</a:t>
            </a:r>
            <a:br>
              <a:rPr i="1" lang="en" sz="2000">
                <a:solidFill>
                  <a:schemeClr val="dk1"/>
                </a:solidFill>
                <a:latin typeface="Merriweather Light"/>
                <a:ea typeface="Merriweather Light"/>
                <a:cs typeface="Merriweather Light"/>
                <a:sym typeface="Merriweather Light"/>
              </a:rPr>
            </a:br>
            <a:r>
              <a:rPr i="1" lang="en" sz="2000">
                <a:solidFill>
                  <a:schemeClr val="dk1"/>
                </a:solidFill>
                <a:latin typeface="Merriweather Light"/>
                <a:ea typeface="Merriweather Light"/>
                <a:cs typeface="Merriweather Light"/>
                <a:sym typeface="Merriweather Light"/>
              </a:rPr>
              <a:t>Een Rondje van Dalfsen</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Einde</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t/>
            </a:r>
            <a:endParaRPr i="1" sz="2400">
              <a:latin typeface="Merriweather Light"/>
              <a:ea typeface="Merriweather Light"/>
              <a:cs typeface="Merriweather Light"/>
              <a:sym typeface="Merriweather Light"/>
            </a:endParaRPr>
          </a:p>
        </p:txBody>
      </p:sp>
      <p:sp>
        <p:nvSpPr>
          <p:cNvPr id="81" name="Google Shape;81;p17"/>
          <p:cNvSpPr txBox="1"/>
          <p:nvPr/>
        </p:nvSpPr>
        <p:spPr>
          <a:xfrm>
            <a:off x="2781775" y="1817750"/>
            <a:ext cx="3335100" cy="303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19:45</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20:00</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20:10</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20:40</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21:10</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21:40</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22:00</a:t>
            </a:r>
            <a:endParaRPr i="1" sz="2000">
              <a:solidFill>
                <a:schemeClr val="dk1"/>
              </a:solidFill>
              <a:latin typeface="Merriweather Light"/>
              <a:ea typeface="Merriweather Light"/>
              <a:cs typeface="Merriweather Light"/>
              <a:sym typeface="Merriweather Light"/>
            </a:endParaRPr>
          </a:p>
          <a:p>
            <a:pPr indent="0" lvl="0" marL="0" rtl="0" algn="l">
              <a:lnSpc>
                <a:spcPct val="115000"/>
              </a:lnSpc>
              <a:spcBef>
                <a:spcPts val="0"/>
              </a:spcBef>
              <a:spcAft>
                <a:spcPts val="0"/>
              </a:spcAft>
              <a:buNone/>
            </a:pPr>
            <a:r>
              <a:rPr i="1" lang="en" sz="2000">
                <a:solidFill>
                  <a:schemeClr val="dk1"/>
                </a:solidFill>
                <a:latin typeface="Merriweather Light"/>
                <a:ea typeface="Merriweather Light"/>
                <a:cs typeface="Merriweather Light"/>
                <a:sym typeface="Merriweather Light"/>
              </a:rPr>
              <a:t>22:30</a:t>
            </a:r>
            <a:endParaRPr i="1" sz="2000">
              <a:solidFill>
                <a:schemeClr val="dk1"/>
              </a:solidFill>
              <a:latin typeface="Merriweather Light"/>
              <a:ea typeface="Merriweather Light"/>
              <a:cs typeface="Merriweather Light"/>
              <a:sym typeface="Merriweather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53"/>
          <p:cNvSpPr txBox="1"/>
          <p:nvPr/>
        </p:nvSpPr>
        <p:spPr>
          <a:xfrm>
            <a:off x="915600" y="2265900"/>
            <a:ext cx="73128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De oogst.</a:t>
            </a:r>
            <a:endParaRPr b="1" sz="2800">
              <a:latin typeface="Merriweather"/>
              <a:ea typeface="Merriweather"/>
              <a:cs typeface="Merriweather"/>
              <a:sym typeface="Merriweather"/>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t/>
            </a:r>
            <a:endParaRPr i="1" sz="2800">
              <a:latin typeface="Merriweather Light"/>
              <a:ea typeface="Merriweather Light"/>
              <a:cs typeface="Merriweather Light"/>
              <a:sym typeface="Merriweather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54"/>
          <p:cNvSpPr txBox="1"/>
          <p:nvPr/>
        </p:nvSpPr>
        <p:spPr>
          <a:xfrm>
            <a:off x="915600" y="2265900"/>
            <a:ext cx="73128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Het slotwoord.</a:t>
            </a:r>
            <a:endParaRPr b="1" sz="2800">
              <a:latin typeface="Merriweather"/>
              <a:ea typeface="Merriweather"/>
              <a:cs typeface="Merriweather"/>
              <a:sym typeface="Merriweather"/>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t/>
            </a:r>
            <a:endParaRPr i="1" sz="2800">
              <a:latin typeface="Merriweather Light"/>
              <a:ea typeface="Merriweather Light"/>
              <a:cs typeface="Merriweather Light"/>
              <a:sym typeface="Merriweather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55"/>
          <p:cNvSpPr txBox="1"/>
          <p:nvPr/>
        </p:nvSpPr>
        <p:spPr>
          <a:xfrm>
            <a:off x="915600" y="2265900"/>
            <a:ext cx="73128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Een Rondje van Dalfsen.</a:t>
            </a:r>
            <a:endParaRPr b="1" sz="2800">
              <a:latin typeface="Merriweather"/>
              <a:ea typeface="Merriweather"/>
              <a:cs typeface="Merriweather"/>
              <a:sym typeface="Merriweather"/>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a:p>
            <a:pPr indent="0" lvl="0" marL="0" rtl="0" algn="ctr">
              <a:lnSpc>
                <a:spcPct val="115000"/>
              </a:lnSpc>
              <a:spcBef>
                <a:spcPts val="0"/>
              </a:spcBef>
              <a:spcAft>
                <a:spcPts val="0"/>
              </a:spcAft>
              <a:buNone/>
            </a:pPr>
            <a:r>
              <a:t/>
            </a:r>
            <a:endParaRPr i="1" sz="2800">
              <a:latin typeface="Merriweather Light"/>
              <a:ea typeface="Merriweather Light"/>
              <a:cs typeface="Merriweather Light"/>
              <a:sym typeface="Merriweather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id="395" name="Google Shape;395;p56"/>
          <p:cNvPicPr preferRelativeResize="0"/>
          <p:nvPr/>
        </p:nvPicPr>
        <p:blipFill>
          <a:blip r:embed="rId3">
            <a:alphaModFix/>
          </a:blip>
          <a:stretch>
            <a:fillRect/>
          </a:stretch>
        </p:blipFill>
        <p:spPr>
          <a:xfrm>
            <a:off x="2667112" y="529575"/>
            <a:ext cx="3809774" cy="2877851"/>
          </a:xfrm>
          <a:prstGeom prst="rect">
            <a:avLst/>
          </a:prstGeom>
          <a:noFill/>
          <a:ln>
            <a:noFill/>
          </a:ln>
        </p:spPr>
      </p:pic>
      <p:sp>
        <p:nvSpPr>
          <p:cNvPr id="396" name="Google Shape;396;p56"/>
          <p:cNvSpPr txBox="1"/>
          <p:nvPr/>
        </p:nvSpPr>
        <p:spPr>
          <a:xfrm>
            <a:off x="1087675" y="3469800"/>
            <a:ext cx="7312800" cy="722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lang="en" sz="2800">
                <a:latin typeface="Merriweather Light"/>
                <a:ea typeface="Merriweather Light"/>
                <a:cs typeface="Merriweather Light"/>
                <a:sym typeface="Merriweather Light"/>
              </a:rPr>
              <a:t>Hartelijk dank!</a:t>
            </a:r>
            <a:endParaRPr b="1" i="1" sz="2800">
              <a:latin typeface="Merriweather"/>
              <a:ea typeface="Merriweather"/>
              <a:cs typeface="Merriweather"/>
              <a:sym typeface="Merriweather"/>
            </a:endParaRPr>
          </a:p>
        </p:txBody>
      </p:sp>
      <p:sp>
        <p:nvSpPr>
          <p:cNvPr id="397" name="Google Shape;397;p56"/>
          <p:cNvSpPr txBox="1"/>
          <p:nvPr/>
        </p:nvSpPr>
        <p:spPr>
          <a:xfrm>
            <a:off x="6566208" y="4352225"/>
            <a:ext cx="23583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Merriweather Light"/>
                <a:ea typeface="Merriweather Light"/>
                <a:cs typeface="Merriweather Light"/>
                <a:sym typeface="Merriweather Light"/>
              </a:rPr>
              <a:t>met speciale dank aan</a:t>
            </a:r>
            <a:endParaRPr sz="1200">
              <a:latin typeface="Merriweather Light"/>
              <a:ea typeface="Merriweather Light"/>
              <a:cs typeface="Merriweather Light"/>
              <a:sym typeface="Merriweather Light"/>
            </a:endParaRPr>
          </a:p>
          <a:p>
            <a:pPr indent="0" lvl="0" marL="0" rtl="0" algn="ctr">
              <a:spcBef>
                <a:spcPts val="0"/>
              </a:spcBef>
              <a:spcAft>
                <a:spcPts val="0"/>
              </a:spcAft>
              <a:buNone/>
            </a:pPr>
            <a:r>
              <a:t/>
            </a:r>
            <a:endParaRPr sz="2800">
              <a:latin typeface="Merriweather Light"/>
              <a:ea typeface="Merriweather Light"/>
              <a:cs typeface="Merriweather Light"/>
              <a:sym typeface="Merriweather Light"/>
            </a:endParaRPr>
          </a:p>
        </p:txBody>
      </p:sp>
      <p:pic>
        <p:nvPicPr>
          <p:cNvPr id="398" name="Google Shape;398;p56"/>
          <p:cNvPicPr preferRelativeResize="0"/>
          <p:nvPr/>
        </p:nvPicPr>
        <p:blipFill>
          <a:blip r:embed="rId4">
            <a:alphaModFix/>
          </a:blip>
          <a:stretch>
            <a:fillRect/>
          </a:stretch>
        </p:blipFill>
        <p:spPr>
          <a:xfrm>
            <a:off x="6346726" y="4670224"/>
            <a:ext cx="2797274" cy="473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8"/>
          <p:cNvSpPr txBox="1"/>
          <p:nvPr/>
        </p:nvSpPr>
        <p:spPr>
          <a:xfrm>
            <a:off x="915600" y="2362800"/>
            <a:ext cx="73128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erriweather Light"/>
                <a:ea typeface="Merriweather Light"/>
                <a:cs typeface="Merriweather Light"/>
                <a:sym typeface="Merriweather Light"/>
              </a:rPr>
              <a:t>Wat vinden Dalfsenaren belangrijk?</a:t>
            </a:r>
            <a:endParaRPr sz="2800">
              <a:latin typeface="Merriweather Light"/>
              <a:ea typeface="Merriweather Light"/>
              <a:cs typeface="Merriweather Light"/>
              <a:sym typeface="Merriweather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469350" y="0"/>
            <a:ext cx="8205288"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8" y="0"/>
            <a:ext cx="914399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21"/>
          <p:cNvPicPr preferRelativeResize="0"/>
          <p:nvPr/>
        </p:nvPicPr>
        <p:blipFill>
          <a:blip r:embed="rId3">
            <a:alphaModFix/>
          </a:blip>
          <a:stretch>
            <a:fillRect/>
          </a:stretch>
        </p:blipFill>
        <p:spPr>
          <a:xfrm>
            <a:off x="1143000" y="0"/>
            <a:ext cx="6858004" cy="51435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Google Shape;106;p22"/>
          <p:cNvPicPr preferRelativeResize="0"/>
          <p:nvPr/>
        </p:nvPicPr>
        <p:blipFill>
          <a:blip r:embed="rId3">
            <a:alphaModFix/>
          </a:blip>
          <a:stretch>
            <a:fillRect/>
          </a:stretch>
        </p:blipFill>
        <p:spPr>
          <a:xfrm>
            <a:off x="708646" y="0"/>
            <a:ext cx="7726699" cy="51434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